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rawings/drawing3.xml" ContentType="application/vnd.openxmlformats-officedocument.drawingml.chartshape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diagrams/layout7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0" r:id="rId3"/>
    <p:sldId id="288" r:id="rId4"/>
    <p:sldId id="259" r:id="rId5"/>
    <p:sldId id="275" r:id="rId6"/>
    <p:sldId id="262" r:id="rId7"/>
    <p:sldId id="287" r:id="rId8"/>
    <p:sldId id="261" r:id="rId9"/>
    <p:sldId id="263" r:id="rId10"/>
    <p:sldId id="284" r:id="rId11"/>
    <p:sldId id="264" r:id="rId12"/>
    <p:sldId id="277" r:id="rId13"/>
    <p:sldId id="266" r:id="rId14"/>
    <p:sldId id="285" r:id="rId15"/>
    <p:sldId id="268" r:id="rId16"/>
    <p:sldId id="276" r:id="rId17"/>
    <p:sldId id="271" r:id="rId18"/>
    <p:sldId id="272" r:id="rId19"/>
    <p:sldId id="273" r:id="rId20"/>
    <p:sldId id="274" r:id="rId21"/>
    <p:sldId id="278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1" clrIdx="1">
    <p:extLst>
      <p:ext uri="{19B8F6BF-5375-455C-9EA6-DF929625EA0E}">
        <p15:presenceInfo xmlns:p15="http://schemas.microsoft.com/office/powerpoint/2012/main" xmlns="" userId="S-1-5-21-3213289721-1927786710-1971543238-2777" providerId="AD"/>
      </p:ext>
    </p:extLst>
  </p:cmAuthor>
  <p:cmAuthor id="2" name="Milena Radomirovic" initials="MR" lastIdx="24" clrIdx="2">
    <p:extLst>
      <p:ext uri="{19B8F6BF-5375-455C-9EA6-DF929625EA0E}">
        <p15:presenceInfo xmlns:p15="http://schemas.microsoft.com/office/powerpoint/2012/main" xmlns="" userId="S-1-5-21-3213289721-1927786710-1971543238-2751" providerId="AD"/>
      </p:ext>
    </p:extLst>
  </p:cmAuthor>
  <p:cmAuthor id="3" name="Tatjana Milivojevic" initials="TM" lastIdx="13" clrIdx="3">
    <p:extLst>
      <p:ext uri="{19B8F6BF-5375-455C-9EA6-DF929625EA0E}">
        <p15:presenceInfo xmlns:p15="http://schemas.microsoft.com/office/powerpoint/2012/main" xmlns="" userId="S-1-5-21-3988269000-3947341290-2979681626-1339" providerId="AD"/>
      </p:ext>
    </p:extLst>
  </p:cmAuthor>
  <p:cmAuthor id="4" name="Olica" initials="O" lastIdx="6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B8B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78877" autoAdjust="0"/>
  </p:normalViewPr>
  <p:slideViewPr>
    <p:cSldViewPr>
      <p:cViewPr varScale="1">
        <p:scale>
          <a:sx n="72" d="100"/>
          <a:sy n="72" d="100"/>
        </p:scale>
        <p:origin x="-18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G:\Gradjanski%20budzet%20primeri\gradjanski-budzet-pite-format%20NC%20250118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G:\Gradjanski%20budzet%20primeri\gradjanski-budzet-pite-format%20NC%20250118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G:\Gradjanski%20budzet%20primeri\gradjanski-budzet-pite-format%20NC%20250118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902"/>
          <c:y val="0.33374488188976392"/>
          <c:w val="0.62846713498254947"/>
          <c:h val="0.55553768720086449"/>
        </c:manualLayout>
      </c:layout>
      <c:pie3DChart>
        <c:varyColors val="1"/>
        <c:dLbls/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902"/>
          <c:y val="0.33374488188976392"/>
          <c:w val="0.62846713498254947"/>
          <c:h val="0.55553768720086449"/>
        </c:manualLayout>
      </c:layout>
      <c:pie3DChart>
        <c:varyColors val="1"/>
        <c:dLbls/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22969175042163"/>
          <c:y val="0.34652530556186201"/>
          <c:w val="0.62846713498254947"/>
          <c:h val="0.55553768720086449"/>
        </c:manualLayout>
      </c:layout>
      <c:pie3DChart>
        <c:varyColors val="1"/>
        <c:ser>
          <c:idx val="0"/>
          <c:order val="0"/>
          <c:explosion val="13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86-4DB2-BB9D-FEC6D903DEFD}"/>
              </c:ext>
            </c:extLst>
          </c:dPt>
          <c:dLbls>
            <c:dLbl>
              <c:idx val="0"/>
              <c:layout>
                <c:manualLayout>
                  <c:x val="-0.73497650426080274"/>
                  <c:y val="-1.7710793808739449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86-4DB2-BB9D-FEC6D903DEFD}"/>
                </c:ext>
              </c:extLst>
            </c:dLbl>
            <c:dLbl>
              <c:idx val="1"/>
              <c:layout>
                <c:manualLayout>
                  <c:x val="-0.49477780796633158"/>
                  <c:y val="-0.11539096300089041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0.64861948782368539"/>
                  <c:y val="-0.14926058940310974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86-4DB2-BB9D-FEC6D903DEFD}"/>
                </c:ext>
              </c:extLst>
            </c:dLbl>
            <c:dLbl>
              <c:idx val="3"/>
              <c:layout>
                <c:manualLayout>
                  <c:x val="-9.8998901112197682E-2"/>
                  <c:y val="-6.6201983998557326E-2"/>
                </c:manualLayout>
              </c:layout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0.36455836590213853"/>
                  <c:y val="-0.12139552932121875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8.9162672794332015E-2"/>
                  <c:y val="-8.6212441773780388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#,##0.00</c:formatCode>
                <c:ptCount val="6"/>
                <c:pt idx="0">
                  <c:v>103797900</c:v>
                </c:pt>
                <c:pt idx="1">
                  <c:v>176621000</c:v>
                </c:pt>
                <c:pt idx="2">
                  <c:v>105764000</c:v>
                </c:pt>
                <c:pt idx="3">
                  <c:v>4900000</c:v>
                </c:pt>
                <c:pt idx="4">
                  <c:v>0</c:v>
                </c:pt>
                <c:pt idx="5">
                  <c:v>6000000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/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98"/>
          <c:h val="0.47396905974988424"/>
        </c:manualLayout>
      </c:layout>
      <c:pie3DChart>
        <c:varyColors val="1"/>
        <c:dLbls/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6298909071"/>
          <c:y val="0.30907530758630047"/>
          <c:w val="0.53601721202415198"/>
          <c:h val="0.47396905974988424"/>
        </c:manualLayout>
      </c:layout>
      <c:pie3DChart>
        <c:varyColors val="1"/>
        <c:ser>
          <c:idx val="0"/>
          <c:order val="0"/>
          <c:explosion val="15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9.8408083701382432E-2"/>
                  <c:y val="-0.11179433998121735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расходи за запослене
</a:t>
                    </a:r>
                    <a:r>
                      <a:rPr lang="sr-Cyrl-RS" dirty="0" smtClean="0"/>
                      <a:t>1</a:t>
                    </a:r>
                    <a:r>
                      <a:rPr lang="en-US" dirty="0" smtClean="0"/>
                      <a:t>6</a:t>
                    </a:r>
                    <a:r>
                      <a:rPr lang="sr-Cyrl-RS" dirty="0" smtClean="0"/>
                      <a:t>%</a:t>
                    </a:r>
                    <a:endParaRPr lang="sr-Cyrl-RS" dirty="0"/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-0.67897470673977756"/>
                  <c:y val="-0.4145636031711735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коришћење услуга и роба
</a:t>
                    </a:r>
                    <a:r>
                      <a:rPr lang="en-US" dirty="0" smtClean="0"/>
                      <a:t>32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0.24580550535714751"/>
                  <c:y val="-0.14826765612445636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субвенције
</a:t>
                    </a:r>
                    <a:r>
                      <a:rPr lang="en-US" dirty="0" smtClean="0"/>
                      <a:t>4</a:t>
                    </a:r>
                    <a:r>
                      <a:rPr lang="sr-Cyrl-RS" dirty="0" smtClean="0"/>
                      <a:t>%</a:t>
                    </a:r>
                    <a:endParaRPr lang="sr-Cyrl-RS" dirty="0"/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0.21026901992586905"/>
                  <c:y val="4.3064748241335618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дотације и трансфери
</a:t>
                    </a:r>
                    <a:r>
                      <a:rPr lang="en-US" dirty="0" smtClean="0"/>
                      <a:t>11</a:t>
                    </a:r>
                    <a:r>
                      <a:rPr lang="sr-Cyrl-RS" dirty="0" smtClean="0"/>
                      <a:t>%</a:t>
                    </a:r>
                    <a:endParaRPr lang="sr-Cyrl-RS" dirty="0"/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0.15140962767195668"/>
                  <c:y val="-7.5570791400573226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социјална помоћ
</a:t>
                    </a:r>
                    <a:r>
                      <a:rPr lang="en-US" dirty="0" smtClean="0"/>
                      <a:t>6</a:t>
                    </a:r>
                    <a:r>
                      <a:rPr lang="sr-Cyrl-RS" dirty="0" smtClean="0"/>
                      <a:t>%</a:t>
                    </a:r>
                    <a:endParaRPr lang="sr-Cyrl-RS" dirty="0"/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8.9675966927212594E-2"/>
                  <c:y val="-0.2261456513888974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остали расходи
</a:t>
                    </a:r>
                    <a:r>
                      <a:rPr lang="en-US" dirty="0" smtClean="0"/>
                      <a:t>7</a:t>
                    </a:r>
                    <a:r>
                      <a:rPr lang="sr-Cyrl-RS" dirty="0" smtClean="0"/>
                      <a:t>%</a:t>
                    </a:r>
                    <a:endParaRPr lang="sr-Cyrl-RS" dirty="0"/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0.66788174084641594"/>
                  <c:y val="3.9320367744876149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капитални </a:t>
                    </a:r>
                    <a:r>
                      <a:rPr lang="sr-Cyrl-RS" dirty="0"/>
                      <a:t>издаци
</a:t>
                    </a:r>
                    <a:r>
                      <a:rPr lang="en-US" dirty="0" smtClean="0"/>
                      <a:t>2</a:t>
                    </a:r>
                    <a:r>
                      <a:rPr lang="sr-Cyrl-RS" dirty="0" smtClean="0"/>
                      <a:t>4</a:t>
                    </a:r>
                    <a:r>
                      <a:rPr lang="sr-Cyrl-RS" dirty="0"/>
                      <a:t>%</a:t>
                    </a:r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2.0135004270015692E-2"/>
                  <c:y val="-0.11793038886313954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#,##0.00</c:formatCode>
                <c:ptCount val="8"/>
                <c:pt idx="0">
                  <c:v>57615000</c:v>
                </c:pt>
                <c:pt idx="1">
                  <c:v>111602900</c:v>
                </c:pt>
                <c:pt idx="2">
                  <c:v>17755000</c:v>
                </c:pt>
                <c:pt idx="3">
                  <c:v>35010400</c:v>
                </c:pt>
                <c:pt idx="4">
                  <c:v>16597000</c:v>
                </c:pt>
                <c:pt idx="5">
                  <c:v>21611000</c:v>
                </c:pt>
                <c:pt idx="6">
                  <c:v>132337600</c:v>
                </c:pt>
                <c:pt idx="7">
                  <c:v>1300000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/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27"/>
          <c:y val="0.37589947089947101"/>
          <c:w val="0.40236148955495016"/>
          <c:h val="0.36484126984126991"/>
        </c:manualLayout>
      </c:layout>
      <c:pie3DChart>
        <c:varyColors val="1"/>
        <c:ser>
          <c:idx val="0"/>
          <c:order val="0"/>
          <c:explosion val="9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0.22614254071869891"/>
                  <c:y val="-0.2484746714124878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СТАНОВАЊЕ, УРБАНИЗАМ И ПРОСТОРНО ПЛАНИРАЊЕ
0,6%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3.3161605667438351E-2"/>
                  <c:y val="-0.1987583681774835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 КОМУНАЛНЕ ДЕЛАТНОСТИ 
</a:t>
                    </a:r>
                    <a:r>
                      <a:rPr lang="sr-Cyrl-RS" dirty="0" smtClean="0"/>
                      <a:t>9,2%</a:t>
                    </a:r>
                    <a:endParaRPr lang="sr-Cyrl-RS" dirty="0"/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0.57467375997261549"/>
                  <c:y val="0.1103519019962429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ЛОКАЛНИ </a:t>
                    </a:r>
                    <a:r>
                      <a:rPr lang="sr-Cyrl-RS" dirty="0"/>
                      <a:t>ЕКОНОМСКИ РАЗВОЈ 
</a:t>
                    </a:r>
                    <a:r>
                      <a:rPr lang="sr-Cyrl-RS" dirty="0" smtClean="0"/>
                      <a:t>0,4%</a:t>
                    </a:r>
                    <a:endParaRPr lang="sr-Cyrl-RS" dirty="0"/>
                  </a:p>
                </c:rich>
              </c:tx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0.19027165149818198"/>
                  <c:y val="-0.17195767512175519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РАЗВОЈ </a:t>
                    </a:r>
                    <a:r>
                      <a:rPr lang="sr-Cyrl-RS" dirty="0"/>
                      <a:t>ТУРИЗМА
</a:t>
                    </a:r>
                    <a:r>
                      <a:rPr lang="sr-Cyrl-RS" dirty="0" smtClean="0"/>
                      <a:t>5,1%</a:t>
                    </a:r>
                    <a:endParaRPr lang="sr-Cyrl-RS" dirty="0"/>
                  </a:p>
                </c:rich>
              </c:tx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0.1648314101236"/>
                  <c:y val="-7.6719522930161807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4-4F2A-A42B-3DE2BD54C65C}"/>
                </c:ext>
              </c:extLst>
            </c:dLbl>
            <c:dLbl>
              <c:idx val="5"/>
              <c:layout>
                <c:manualLayout>
                  <c:x val="0.11987782138320968"/>
                  <c:y val="3.1746050730531133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 ЗАШТИТА ЖИВОТНЕ СРЕДИНЕ
</a:t>
                    </a:r>
                    <a:r>
                      <a:rPr lang="sr-Cyrl-RS" dirty="0" smtClean="0"/>
                      <a:t>1,9%</a:t>
                    </a:r>
                    <a:endParaRPr lang="sr-Cyrl-RS" dirty="0"/>
                  </a:p>
                </c:rich>
              </c:tx>
              <c:dLblPos val="bestFit"/>
              <c:showCatName val="1"/>
              <c:showPercent val="1"/>
            </c:dLbl>
            <c:dLbl>
              <c:idx val="6"/>
              <c:layout>
                <c:manualLayout>
                  <c:x val="0.12396170195303628"/>
                  <c:y val="4.966965832001761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ОРГАНИЗАЦИЈА САОБРАЋАЈА И САОБРАЋАЈНА ИНФРАСТРУКТУРА
</a:t>
                    </a:r>
                    <a:r>
                      <a:rPr lang="ru-RU" dirty="0" smtClean="0"/>
                      <a:t>10,8%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7"/>
              <c:layout>
                <c:manualLayout>
                  <c:x val="0.14300650778542126"/>
                  <c:y val="0.1587924468726379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ПРЕДШКОЛСКО</a:t>
                    </a:r>
                    <a:r>
                      <a:rPr lang="ru-RU" baseline="0" dirty="0" smtClean="0"/>
                      <a:t> ВАСПИТАЊЕ И ОБРАЗОВАЊЕ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4,3%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8"/>
              <c:layout>
                <c:manualLayout>
                  <c:x val="1.081536485935997E-2"/>
                  <c:y val="0.1856658980222556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ОСНОВНО</a:t>
                    </a:r>
                    <a:r>
                      <a:rPr lang="ru-RU" baseline="0" dirty="0" smtClean="0"/>
                      <a:t> ОБРАЗОВАЊЕ И ВАСПИТАЊЕ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10,76%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9"/>
              <c:layout>
                <c:manualLayout>
                  <c:x val="-0.23069936421435058"/>
                  <c:y val="0.1216931216931216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-0.34809107796831384"/>
                  <c:y val="5.313792702024310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СОЦИЈАЛНА И ДЕЧИЈА ЗАШТИТА 
</a:t>
                    </a:r>
                    <a:r>
                      <a:rPr lang="ru-RU" dirty="0" smtClean="0"/>
                      <a:t>5,4%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11"/>
              <c:layout>
                <c:manualLayout>
                  <c:x val="-8.6612123177504802E-2"/>
                  <c:y val="0.17789433690864614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,ЗДРАВСТВЕНА </a:t>
                    </a:r>
                    <a:r>
                      <a:rPr lang="sr-Cyrl-RS" dirty="0"/>
                      <a:t>ЗАШТИТА
</a:t>
                    </a:r>
                    <a:r>
                      <a:rPr lang="sr-Cyrl-RS" dirty="0" smtClean="0"/>
                      <a:t>3,3%</a:t>
                    </a:r>
                    <a:endParaRPr lang="sr-Cyrl-RS" dirty="0"/>
                  </a:p>
                </c:rich>
              </c:tx>
              <c:dLblPos val="bestFit"/>
              <c:showCatName val="1"/>
              <c:showPercent val="1"/>
            </c:dLbl>
            <c:dLbl>
              <c:idx val="12"/>
              <c:layout>
                <c:manualLayout>
                  <c:x val="0.15880305091226102"/>
                  <c:y val="0.1290475427299315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РАЗВОЈ</a:t>
                    </a:r>
                    <a:r>
                      <a:rPr lang="ru-RU" baseline="0" dirty="0" smtClean="0"/>
                      <a:t> КУЛТУРЕ И ИНФОРМИСАЊА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6,42%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13"/>
              <c:layout>
                <c:manualLayout>
                  <c:x val="-0.16689762198594546"/>
                  <c:y val="-1.404928892418486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РАЗВОЈ</a:t>
                    </a:r>
                    <a:r>
                      <a:rPr lang="ru-RU" baseline="0" dirty="0" smtClean="0"/>
                      <a:t> СПОРТА И ОМЛАДИНЕ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13,72%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14"/>
              <c:layout>
                <c:manualLayout>
                  <c:x val="-0.16616159265587108"/>
                  <c:y val="-0.10823773119133506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ОПШТЕ УСЛУГЕ ЛОКАЛНЕ САМОУПРАВЕ
22,1%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15"/>
              <c:layout>
                <c:manualLayout>
                  <c:x val="-0.34557834414794758"/>
                  <c:y val="-0.23465222827144311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ПОЛИТИЧКИ СИСТЕМ ЛОКАЛНЕ САМОУПРАВЕ
2,4%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16"/>
              <c:layout>
                <c:manualLayout>
                  <c:x val="2.2745220501031244E-4"/>
                  <c:y val="-0.2306401675708604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ЕНЕРГЕТСКА ЕФИКАСНОСТ И ОБНОВЉИВИ ИЗВОРИ ЕНЕРГИЈЕ
0,2%</a:t>
                    </a:r>
                  </a:p>
                </c:rich>
              </c:tx>
              <c:dLblPos val="bestFit"/>
              <c:showCatName val="1"/>
              <c:showPercent val="1"/>
            </c:dLbl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#,##0.00</c:formatCode>
                <c:ptCount val="17"/>
                <c:pt idx="0">
                  <c:v>1466000</c:v>
                </c:pt>
                <c:pt idx="1">
                  <c:v>31961000</c:v>
                </c:pt>
                <c:pt idx="2">
                  <c:v>1500000</c:v>
                </c:pt>
                <c:pt idx="3">
                  <c:v>18922000</c:v>
                </c:pt>
                <c:pt idx="4">
                  <c:v>13206000</c:v>
                </c:pt>
                <c:pt idx="5">
                  <c:v>5500000</c:v>
                </c:pt>
                <c:pt idx="6">
                  <c:v>54086000</c:v>
                </c:pt>
                <c:pt idx="7">
                  <c:v>14741000</c:v>
                </c:pt>
                <c:pt idx="8">
                  <c:v>35223000</c:v>
                </c:pt>
                <c:pt idx="10">
                  <c:v>18260400</c:v>
                </c:pt>
                <c:pt idx="11">
                  <c:v>11500000</c:v>
                </c:pt>
                <c:pt idx="12">
                  <c:v>15903000</c:v>
                </c:pt>
                <c:pt idx="13">
                  <c:v>59538000</c:v>
                </c:pt>
                <c:pt idx="14">
                  <c:v>106049300</c:v>
                </c:pt>
                <c:pt idx="15">
                  <c:v>8227200</c:v>
                </c:pt>
                <c:pt idx="16">
                  <c:v>1000000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984-4F2A-A42B-3DE2BD54C65C}"/>
            </c:ext>
          </c:extLst>
        </c:ser>
        <c:dLbls/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B050"/>
        </a:solidFill>
      </dgm:spPr>
      <dgm:t>
        <a:bodyPr/>
        <a:lstStyle/>
        <a:p>
          <a:r>
            <a:rPr lang="sr-Cyrl-RS" sz="1600" b="1" dirty="0" smtClean="0"/>
            <a:t>Општинска управа</a:t>
          </a:r>
          <a:endParaRPr lang="sr-Cyrl-RS" sz="1600" b="1" dirty="0"/>
        </a:p>
        <a:p>
          <a:r>
            <a:rPr lang="sr-Cyrl-RS" sz="1600" b="1" dirty="0" smtClean="0"/>
            <a:t>Председник општине</a:t>
          </a:r>
          <a:endParaRPr lang="sr-Cyrl-RS" sz="1600" b="1" dirty="0"/>
        </a:p>
        <a:p>
          <a:r>
            <a:rPr lang="sr-Cyrl-RS" sz="1600" b="1" dirty="0" smtClean="0"/>
            <a:t>Општинско  </a:t>
          </a:r>
          <a:r>
            <a:rPr lang="sr-Cyrl-RS" sz="1600" b="1" dirty="0"/>
            <a:t>веће</a:t>
          </a:r>
        </a:p>
        <a:p>
          <a:r>
            <a:rPr lang="sr-Cyrl-RS" sz="1600" b="1" dirty="0"/>
            <a:t>Скупштина </a:t>
          </a:r>
          <a:r>
            <a:rPr lang="sr-Cyrl-RS" sz="1600" b="1" dirty="0" smtClean="0"/>
            <a:t>општине</a:t>
          </a:r>
          <a:endParaRPr lang="en-US" sz="1600" b="1" dirty="0"/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r-Cyrl-RS" sz="1300" b="1" dirty="0">
              <a:solidFill>
                <a:schemeClr val="bg1"/>
              </a:solidFill>
            </a:rPr>
            <a:t>Предшколска установа</a:t>
          </a:r>
        </a:p>
        <a:p>
          <a:r>
            <a:rPr lang="sr-Cyrl-RS" sz="1300" b="1" dirty="0">
              <a:solidFill>
                <a:schemeClr val="bg1"/>
              </a:solidFill>
            </a:rPr>
            <a:t>Месне заједнице</a:t>
          </a:r>
        </a:p>
        <a:p>
          <a:r>
            <a:rPr lang="sr-Cyrl-RS" sz="1300" b="1" dirty="0" smtClean="0">
              <a:solidFill>
                <a:schemeClr val="bg1"/>
              </a:solidFill>
            </a:rPr>
            <a:t>Народна библиотека</a:t>
          </a:r>
          <a:endParaRPr lang="sr-Cyrl-RS" sz="1300" b="1" dirty="0">
            <a:solidFill>
              <a:schemeClr val="bg1"/>
            </a:solidFill>
          </a:endParaRPr>
        </a:p>
        <a:p>
          <a:r>
            <a:rPr lang="sr-Cyrl-RS" sz="1300" b="1" dirty="0">
              <a:solidFill>
                <a:schemeClr val="bg1"/>
              </a:solidFill>
            </a:rPr>
            <a:t>Туристичка организација </a:t>
          </a: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0070C0"/>
        </a:solidFill>
      </dgm:spPr>
      <dgm:t>
        <a:bodyPr/>
        <a:lstStyle/>
        <a:p>
          <a:r>
            <a:rPr lang="sr-Cyrl-RS" sz="1300" b="1" dirty="0"/>
            <a:t>Основне школе </a:t>
          </a:r>
        </a:p>
        <a:p>
          <a:r>
            <a:rPr lang="sr-Cyrl-RS" sz="1300" b="1" dirty="0"/>
            <a:t>Средње школе</a:t>
          </a:r>
        </a:p>
        <a:p>
          <a:r>
            <a:rPr lang="sr-Cyrl-RS" sz="1300" b="1" dirty="0"/>
            <a:t>Дом здравља</a:t>
          </a:r>
          <a:endParaRPr lang="en-US" sz="1300" b="1" dirty="0"/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6B03C56-E57D-489D-BAA9-78BCBCF466C2}" type="pres">
      <dgm:prSet presAssocID="{BDD04F37-85A8-4736-987B-C65A16E753DF}" presName="Parent" presStyleLbl="node0" presStyleIdx="0" presStyleCnt="1" custScaleX="90270" custScaleY="96066" custLinFactNeighborX="7305" custLinFactNeighborY="-10582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6AE34D3E-FD5D-4402-89AF-BF559D3EC92D}" type="pres">
      <dgm:prSet presAssocID="{BDD04F37-85A8-4736-987B-C65A16E753DF}" presName="Accent1" presStyleLbl="node1" presStyleIdx="0" presStyleCnt="13" custLinFactNeighborX="63255" custLinFactNeighborY="73046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3" custLinFactY="-50256" custLinFactNeighborX="-59621" custLinFactNeighborY="-100000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3"/>
      <dgm:spPr/>
    </dgm:pt>
    <dgm:pt modelId="{26FE1052-C82D-4BB2-8303-E4D063782600}" type="pres">
      <dgm:prSet presAssocID="{BDD04F37-85A8-4736-987B-C65A16E753DF}" presName="Accent4" presStyleLbl="node1" presStyleIdx="3" presStyleCnt="13" custLinFactX="44339" custLinFactY="-6992" custLinFactNeighborX="100000" custLinFactNeighborY="-100000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3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3" custLinFactY="100000" custLinFactNeighborX="-34738" custLinFactNeighborY="190520"/>
      <dgm:spPr/>
    </dgm:pt>
    <dgm:pt modelId="{3D7780BF-6503-41CB-98CA-855FDE3F921D}" type="pres">
      <dgm:prSet presAssocID="{C8F2A349-D54D-4B85-BD78-BA70A66CB9EA}" presName="Child1" presStyleLbl="node1" presStyleIdx="6" presStyleCnt="13" custScaleX="148099" custScaleY="142429" custLinFactNeighborX="13675" custLinFactNeighborY="470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 custLinFactX="100000" custLinFactNeighborX="155072" custLinFactNeighborY="88856"/>
      <dgm:spPr>
        <a:solidFill>
          <a:srgbClr val="FF0000"/>
        </a:solidFill>
      </dgm:spPr>
    </dgm:pt>
    <dgm:pt modelId="{EE054ECB-2B3F-4C89-9A19-2C63D69076BA}" type="pres">
      <dgm:prSet presAssocID="{9621BB6C-CCFC-4987-A70A-BF11FC47FFCC}" presName="Child2" presStyleLbl="node1" presStyleIdx="9" presStyleCnt="13" custScaleX="125450" custScaleY="83782" custLinFactNeighborX="-16242" custLinFactNeighborY="-2911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 custLinFactY="100000" custLinFactNeighborX="-74185" custLinFactNeighborY="183268"/>
      <dgm:spPr>
        <a:solidFill>
          <a:schemeClr val="accent2">
            <a:lumMod val="40000"/>
            <a:lumOff val="60000"/>
          </a:schemeClr>
        </a:solidFill>
      </dgm:spPr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 custLinFactX="475821" custLinFactY="-300000" custLinFactNeighborX="500000" custLinFactNeighborY="-335257"/>
      <dgm:spPr>
        <a:solidFill>
          <a:srgbClr val="FFFF00"/>
        </a:solidFill>
      </dgm:spPr>
    </dgm:pt>
  </dgm:ptLst>
  <dgm:cxnLst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9489A942-2912-40DE-86AD-B3784B70E382}" type="presOf" srcId="{9621BB6C-CCFC-4987-A70A-BF11FC47FFCC}" destId="{EE054ECB-2B3F-4C89-9A19-2C63D69076BA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  <dgm:cxn modelId="{178C1F94-1961-4A87-BFE1-4D1F5432EDF0}" type="presParOf" srcId="{F67C4AC6-D320-469D-8949-6AC26CBBA3A8}" destId="{EE054ECB-2B3F-4C89-9A19-2C63D69076BA}" srcOrd="10" destOrd="0" presId="urn:microsoft.com/office/officeart/2009/3/layout/CircleRelationship"/>
    <dgm:cxn modelId="{5BAE7FDB-5DB7-4480-8851-A228050677BA}" type="presParOf" srcId="{F67C4AC6-D320-469D-8949-6AC26CBBA3A8}" destId="{93210B8B-460C-4687-B7E6-4051DBCA5FBF}" srcOrd="11" destOrd="0" presId="urn:microsoft.com/office/officeart/2009/3/layout/CircleRelationship"/>
    <dgm:cxn modelId="{3BE0B907-0C71-49D4-948A-5F2881804C53}" type="presParOf" srcId="{93210B8B-460C-4687-B7E6-4051DBCA5FBF}" destId="{4ABBCF6F-E7DA-4CE7-A2F5-6DD06BFAA1FA}" srcOrd="0" destOrd="0" presId="urn:microsoft.com/office/officeart/2009/3/layout/CircleRelationship"/>
    <dgm:cxn modelId="{58F50C92-6E86-486F-88A7-712F4E17435E}" type="presParOf" srcId="{F67C4AC6-D320-469D-8949-6AC26CBBA3A8}" destId="{A1A3314E-DDD0-4BFC-8D48-830B3847C8C1}" srcOrd="12" destOrd="0" presId="urn:microsoft.com/office/officeart/2009/3/layout/CircleRelationship"/>
    <dgm:cxn modelId="{CD68D9D3-02F6-40C7-B9EF-E250297529D2}" type="presParOf" srcId="{A1A3314E-DDD0-4BFC-8D48-830B3847C8C1}" destId="{A4780608-C72B-40F2-A560-A83F55BD6ABF}" srcOrd="0" destOrd="0" presId="urn:microsoft.com/office/officeart/2009/3/layout/CircleRelationship"/>
    <dgm:cxn modelId="{596BC9C8-6F24-453F-B3FE-28C42F14142B}" type="presParOf" srcId="{F67C4AC6-D320-469D-8949-6AC26CBBA3A8}" destId="{693C14CE-CE42-41FE-8BD3-4BD5115D8392}" srcOrd="13" destOrd="0" presId="urn:microsoft.com/office/officeart/2009/3/layout/CircleRelationship"/>
    <dgm:cxn modelId="{F5A39069-E401-4B55-8072-1919E382BFD8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dirty="0"/>
            <a:t>Закони и прописи:</a:t>
          </a:r>
        </a:p>
        <a:p>
          <a:pPr algn="l"/>
          <a:r>
            <a:rPr lang="sr-Cyrl-RS" sz="1400" dirty="0"/>
            <a:t>Закон о финансирању локалне самоуправе,</a:t>
          </a:r>
          <a:endParaRPr lang="sr-Latn-RS" sz="1400" dirty="0"/>
        </a:p>
        <a:p>
          <a:pPr algn="l"/>
          <a:r>
            <a:rPr lang="sr-Cyrl-RS" sz="1400" dirty="0"/>
            <a:t>Закон о буџетском систему,</a:t>
          </a:r>
          <a:endParaRPr lang="sr-Latn-RS" sz="1400" dirty="0"/>
        </a:p>
        <a:p>
          <a:pPr algn="l"/>
          <a:r>
            <a:rPr lang="sr-Cyrl-RS" sz="1400" dirty="0"/>
            <a:t>Закон о локалној самоуправи, </a:t>
          </a:r>
          <a:endParaRPr lang="sr-Latn-RS" sz="1400" dirty="0"/>
        </a:p>
        <a:p>
          <a:pPr algn="l"/>
          <a:r>
            <a:rPr lang="sr-Cyrl-RS" sz="1400" dirty="0"/>
            <a:t>Упутство Министарства финансија за припрему одлуке о буџету за </a:t>
          </a:r>
          <a:r>
            <a:rPr lang="sr-Cyrl-RS" sz="1400" dirty="0" smtClean="0"/>
            <a:t>20</a:t>
          </a:r>
          <a:r>
            <a:rPr lang="en-US" sz="1400" dirty="0" smtClean="0"/>
            <a:t>20</a:t>
          </a:r>
          <a:r>
            <a:rPr lang="sr-Cyrl-RS" sz="1400" dirty="0" smtClean="0"/>
            <a:t>. </a:t>
          </a:r>
          <a:r>
            <a:rPr lang="sr-Cyrl-RS" sz="1400" dirty="0"/>
            <a:t>годину и др.</a:t>
          </a:r>
        </a:p>
        <a:p>
          <a:pPr algn="l"/>
          <a:r>
            <a:rPr lang="sr-Cyrl-RS" sz="14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/>
            <a:t>Стратешки документи:</a:t>
          </a:r>
        </a:p>
        <a:p>
          <a:pPr algn="l"/>
          <a:r>
            <a:rPr lang="sr-Cyrl-RS" sz="1400" dirty="0"/>
            <a:t>Стратегија развоја</a:t>
          </a:r>
          <a:endParaRPr lang="sr-Latn-RS" sz="1400" dirty="0">
            <a:solidFill>
              <a:srgbClr val="FF0000"/>
            </a:solidFill>
          </a:endParaRPr>
        </a:p>
        <a:p>
          <a:pPr algn="l"/>
          <a:r>
            <a:rPr lang="sr-Cyrl-RS" sz="1400" dirty="0"/>
            <a:t>Акциони планови за поједине области</a:t>
          </a:r>
          <a:endParaRPr lang="en-US" sz="1400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/>
            <a:t>Потребе буџетских корисника</a:t>
          </a:r>
          <a:endParaRPr lang="en-US" sz="1400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/>
            <a:t>Започети пројекти из ранијих година</a:t>
          </a:r>
          <a:endParaRPr lang="en-US" sz="1400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/>
            <a:t>Остварење прошлогодишњег буџета</a:t>
          </a:r>
          <a:endParaRPr lang="en-US" sz="1400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sr-Cyrl-RS" sz="1300" b="1" dirty="0">
              <a:solidFill>
                <a:schemeClr val="bg1"/>
              </a:solidFill>
            </a:rPr>
            <a:t>Средства из осталих </a:t>
          </a:r>
          <a:r>
            <a:rPr lang="sr-Cyrl-RS" sz="1200" b="1" dirty="0">
              <a:solidFill>
                <a:schemeClr val="bg1"/>
              </a:solidFill>
            </a:rPr>
            <a:t>извора</a:t>
          </a:r>
          <a:r>
            <a:rPr lang="sr-Cyrl-RS" sz="1300" b="1" dirty="0">
              <a:solidFill>
                <a:schemeClr val="bg1"/>
              </a:solidFill>
            </a:rPr>
            <a:t> </a:t>
          </a:r>
          <a:r>
            <a:rPr lang="en-US" sz="1300" b="1" dirty="0" smtClean="0">
              <a:solidFill>
                <a:schemeClr val="bg1"/>
              </a:solidFill>
            </a:rPr>
            <a:t>41.926</a:t>
          </a:r>
          <a:r>
            <a:rPr lang="sr-Cyrl-RS" sz="1200" b="1" dirty="0" smtClean="0">
              <a:solidFill>
                <a:schemeClr val="bg1"/>
              </a:solidFill>
            </a:rPr>
            <a:t>.000,00</a:t>
          </a:r>
          <a:endParaRPr lang="en-US" sz="1200" dirty="0">
            <a:solidFill>
              <a:srgbClr val="FF0000"/>
            </a:solidFill>
          </a:endParaRPr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/>
        </a:p>
      </dgm:t>
    </dgm:pt>
    <dgm:pt modelId="{1F884CF4-1E4C-423F-AE7B-0BAC3D97360D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sr-Cyrl-RS" sz="1300" b="1" dirty="0"/>
            <a:t>Средства из буџета </a:t>
          </a:r>
          <a:r>
            <a:rPr lang="sr-Cyrl-RS" sz="1300" b="1" dirty="0" smtClean="0"/>
            <a:t>општине</a:t>
          </a:r>
        </a:p>
        <a:p>
          <a:r>
            <a:rPr lang="en-US" sz="1200" b="1" dirty="0" smtClean="0">
              <a:solidFill>
                <a:schemeClr val="bg1"/>
              </a:solidFill>
            </a:rPr>
            <a:t>294.144.292,00</a:t>
          </a:r>
          <a:endParaRPr lang="sr-Cyrl-RS" sz="1200" b="1" dirty="0" smtClean="0">
            <a:solidFill>
              <a:schemeClr val="bg1"/>
            </a:solidFill>
          </a:endParaRPr>
        </a:p>
        <a:p>
          <a:endParaRPr lang="en-US" sz="1100" dirty="0">
            <a:solidFill>
              <a:schemeClr val="bg1"/>
            </a:solidFill>
          </a:endParaRPr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258C614E-C25D-47E8-BC69-ECC42BFEC5CC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sr-Cyrl-RS" sz="1200" b="1" dirty="0"/>
            <a:t>Пренета средства из ранијих година</a:t>
          </a:r>
          <a:r>
            <a:rPr lang="sr-Cyrl-RS" sz="1200" b="1" dirty="0">
              <a:solidFill>
                <a:srgbClr val="FF0000"/>
              </a:solidFill>
            </a:rPr>
            <a:t> </a:t>
          </a:r>
          <a:endParaRPr lang="sr-Cyrl-RS" sz="1200" b="1" dirty="0" smtClean="0">
            <a:solidFill>
              <a:srgbClr val="FF0000"/>
            </a:solidFill>
          </a:endParaRPr>
        </a:p>
        <a:p>
          <a:r>
            <a:rPr lang="sr-Cyrl-RS" sz="1200" b="1" dirty="0" smtClean="0">
              <a:solidFill>
                <a:schemeClr val="bg1"/>
              </a:solidFill>
            </a:rPr>
            <a:t>6.000.000,00</a:t>
          </a:r>
          <a:r>
            <a:rPr lang="sr-Cyrl-RS" sz="1100" dirty="0" smtClean="0">
              <a:solidFill>
                <a:schemeClr val="bg1"/>
              </a:solidFill>
            </a:rPr>
            <a:t> </a:t>
          </a:r>
          <a:endParaRPr lang="en-US" sz="1100" dirty="0">
            <a:solidFill>
              <a:schemeClr val="bg1"/>
            </a:solidFill>
          </a:endParaRPr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/>
        </a:p>
      </dgm:t>
    </dgm:pt>
    <dgm:pt modelId="{092009B7-2960-442B-A6FB-0D8F25F4F5CA}">
      <dgm:prSet custT="1"/>
      <dgm:spPr>
        <a:solidFill>
          <a:srgbClr val="FF0000"/>
        </a:solidFill>
      </dgm:spPr>
      <dgm:t>
        <a:bodyPr/>
        <a:lstStyle/>
        <a:p>
          <a:pPr algn="ctr"/>
          <a:r>
            <a:rPr lang="sr-Cyrl-RS" sz="1300" b="1" dirty="0">
              <a:solidFill>
                <a:schemeClr val="bg1"/>
              </a:solidFill>
            </a:rPr>
            <a:t>Укупан буџет </a:t>
          </a:r>
          <a:r>
            <a:rPr lang="sr-Cyrl-RS" sz="1300" b="1" dirty="0" smtClean="0">
              <a:solidFill>
                <a:schemeClr val="bg1"/>
              </a:solidFill>
            </a:rPr>
            <a:t>општине</a:t>
          </a:r>
        </a:p>
        <a:p>
          <a:pPr algn="ctr"/>
          <a:r>
            <a:rPr lang="sr-Cyrl-RS" sz="1200" b="1" dirty="0" smtClean="0">
              <a:solidFill>
                <a:schemeClr val="bg1"/>
              </a:solidFill>
            </a:rPr>
            <a:t>3</a:t>
          </a:r>
          <a:r>
            <a:rPr lang="en-US" sz="1200" b="1" dirty="0" smtClean="0">
              <a:solidFill>
                <a:schemeClr val="bg1"/>
              </a:solidFill>
            </a:rPr>
            <a:t>42</a:t>
          </a:r>
          <a:r>
            <a:rPr lang="sr-Cyrl-RS" sz="1200" b="1" dirty="0" smtClean="0">
              <a:solidFill>
                <a:schemeClr val="bg1"/>
              </a:solidFill>
            </a:rPr>
            <a:t>.0</a:t>
          </a:r>
          <a:r>
            <a:rPr lang="en-US" sz="1200" b="1" dirty="0" smtClean="0">
              <a:solidFill>
                <a:schemeClr val="bg1"/>
              </a:solidFill>
            </a:rPr>
            <a:t>70</a:t>
          </a:r>
          <a:r>
            <a:rPr lang="sr-Cyrl-RS" sz="1200" b="1" dirty="0" smtClean="0">
              <a:solidFill>
                <a:schemeClr val="bg1"/>
              </a:solidFill>
            </a:rPr>
            <a:t>.</a:t>
          </a:r>
          <a:r>
            <a:rPr lang="en-US" sz="1200" b="1" dirty="0" smtClean="0">
              <a:solidFill>
                <a:schemeClr val="bg1"/>
              </a:solidFill>
            </a:rPr>
            <a:t>292</a:t>
          </a:r>
          <a:r>
            <a:rPr lang="sr-Cyrl-RS" sz="1200" b="1" dirty="0" smtClean="0">
              <a:solidFill>
                <a:schemeClr val="bg1"/>
              </a:solidFill>
            </a:rPr>
            <a:t>,00</a:t>
          </a:r>
          <a:endParaRPr lang="en-US" sz="1200" dirty="0">
            <a:solidFill>
              <a:schemeClr val="bg1"/>
            </a:solidFill>
          </a:endParaRPr>
        </a:p>
      </dgm:t>
    </dgm:pt>
    <dgm:pt modelId="{9B9E4606-8918-432D-AF17-F974BFE575C6}" type="parTrans" cxnId="{521ED7ED-3B46-4CE8-992A-CAB92204B1C6}">
      <dgm:prSet/>
      <dgm:spPr/>
      <dgm:t>
        <a:bodyPr/>
        <a:lstStyle/>
        <a:p>
          <a:endParaRPr lang="en-US"/>
        </a:p>
      </dgm:t>
    </dgm:pt>
    <dgm:pt modelId="{15C2B52E-4F55-4082-BB1C-94031D560EB4}" type="sibTrans" cxnId="{521ED7ED-3B46-4CE8-992A-CAB92204B1C6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6E659A-663E-485D-BF89-FD74BE74A5C4}" type="pres">
      <dgm:prSet presAssocID="{1F884CF4-1E4C-423F-AE7B-0BAC3D97360D}" presName="node" presStyleLbl="node1" presStyleIdx="0" presStyleCnt="4" custScaleX="133484" custScaleY="120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3" custScaleX="62834"/>
      <dgm:spPr/>
      <dgm:t>
        <a:bodyPr/>
        <a:lstStyle/>
        <a:p>
          <a:endParaRPr lang="en-US"/>
        </a:p>
      </dgm:t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4" custScaleX="136842" custScaleY="121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3" custScaleX="63027"/>
      <dgm:spPr/>
      <dgm:t>
        <a:bodyPr/>
        <a:lstStyle/>
        <a:p>
          <a:endParaRPr lang="en-US"/>
        </a:p>
      </dgm:t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4" custScaleX="133012" custScaleY="124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B09D3-4DF0-4A67-B116-C3B0CE10042E}" type="pres">
      <dgm:prSet presAssocID="{097825AB-8F2B-4EF3-ABE1-7DCEF8027B99}" presName="spacerL" presStyleCnt="0"/>
      <dgm:spPr/>
    </dgm:pt>
    <dgm:pt modelId="{87C2FC52-975B-4E62-B5E0-1AB7C844E900}" type="pres">
      <dgm:prSet presAssocID="{097825AB-8F2B-4EF3-ABE1-7DCEF8027B99}" presName="sibTrans" presStyleLbl="sibTrans2D1" presStyleIdx="2" presStyleCnt="3" custScaleX="43923" custLinFactNeighborX="-86407" custLinFactNeighborY="-3273"/>
      <dgm:spPr/>
      <dgm:t>
        <a:bodyPr/>
        <a:lstStyle/>
        <a:p>
          <a:endParaRPr lang="en-US"/>
        </a:p>
      </dgm:t>
    </dgm:pt>
    <dgm:pt modelId="{B01A7D7F-4B49-41A1-BC20-5B8B2DC888CB}" type="pres">
      <dgm:prSet presAssocID="{097825AB-8F2B-4EF3-ABE1-7DCEF8027B99}" presName="spacerR" presStyleCnt="0"/>
      <dgm:spPr/>
    </dgm:pt>
    <dgm:pt modelId="{2DB98FF9-EDB5-4EEE-AFA3-A57C7337F497}" type="pres">
      <dgm:prSet presAssocID="{092009B7-2960-442B-A6FB-0D8F25F4F5CA}" presName="node" presStyleLbl="node1" presStyleIdx="3" presStyleCnt="4" custAng="0" custScaleX="125987" custScaleY="123646" custLinFactX="-33" custLinFactNeighborX="-100000" custLinFactNeighborY="-24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521ED7ED-3B46-4CE8-992A-CAB92204B1C6}" srcId="{028ECFAC-63B3-40F0-9E03-B31D365E432C}" destId="{092009B7-2960-442B-A6FB-0D8F25F4F5CA}" srcOrd="3" destOrd="0" parTransId="{9B9E4606-8918-432D-AF17-F974BFE575C6}" sibTransId="{15C2B52E-4F55-4082-BB1C-94031D560EB4}"/>
    <dgm:cxn modelId="{B1A00774-0D3C-406F-9413-9997B0306F44}" srcId="{028ECFAC-63B3-40F0-9E03-B31D365E432C}" destId="{567740A1-931A-404E-B8A7-DCAB60009AEA}" srcOrd="2" destOrd="0" parTransId="{0643A071-2AC8-4124-916D-3A8BE5775A6D}" sibTransId="{097825AB-8F2B-4EF3-ABE1-7DCEF8027B99}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20F83DCD-3158-453F-967C-EBC1245F7DD9}" type="presOf" srcId="{092009B7-2960-442B-A6FB-0D8F25F4F5CA}" destId="{2DB98FF9-EDB5-4EEE-AFA3-A57C7337F497}" srcOrd="0" destOrd="0" presId="urn:microsoft.com/office/officeart/2005/8/layout/equation1"/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4AD3BF7C-9486-4F6F-9899-32B240DDA0E4}" type="presOf" srcId="{097825AB-8F2B-4EF3-ABE1-7DCEF8027B99}" destId="{87C2FC52-975B-4E62-B5E0-1AB7C844E900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98121E6C-7394-4C4E-90C8-4BCB940CB22B}" type="presParOf" srcId="{688A0EC4-0F6D-4987-959D-CA5F27B3CF24}" destId="{2F60A798-586E-4E47-B649-25F047F36835}" srcOrd="4" destOrd="0" presId="urn:microsoft.com/office/officeart/2005/8/layout/equation1"/>
    <dgm:cxn modelId="{AB91E517-F112-4A52-AF08-CE2E95E6B5F1}" type="presParOf" srcId="{688A0EC4-0F6D-4987-959D-CA5F27B3CF24}" destId="{F90D06A4-272D-4E58-B7CB-EB8C424E859B}" srcOrd="5" destOrd="0" presId="urn:microsoft.com/office/officeart/2005/8/layout/equation1"/>
    <dgm:cxn modelId="{D010658D-E5F6-4983-A1B2-31CA122A0D57}" type="presParOf" srcId="{688A0EC4-0F6D-4987-959D-CA5F27B3CF24}" destId="{41F09F99-3DCC-47E4-9188-F7D103A1F6E3}" srcOrd="6" destOrd="0" presId="urn:microsoft.com/office/officeart/2005/8/layout/equation1"/>
    <dgm:cxn modelId="{3C6341AE-0423-446F-A013-72858729AA3E}" type="presParOf" srcId="{688A0EC4-0F6D-4987-959D-CA5F27B3CF24}" destId="{F015C141-867A-4124-B290-CA1BB3474B22}" srcOrd="7" destOrd="0" presId="urn:microsoft.com/office/officeart/2005/8/layout/equation1"/>
    <dgm:cxn modelId="{E0497DF6-7B98-411C-B02B-83AD89D9A9DD}" type="presParOf" srcId="{688A0EC4-0F6D-4987-959D-CA5F27B3CF24}" destId="{6C1FFF0F-B1A4-4C41-B9D3-30452A0DFA4B}" srcOrd="8" destOrd="0" presId="urn:microsoft.com/office/officeart/2005/8/layout/equation1"/>
    <dgm:cxn modelId="{C76D8E36-7B23-43F0-9C45-92FEB6EDD91E}" type="presParOf" srcId="{688A0EC4-0F6D-4987-959D-CA5F27B3CF24}" destId="{409B09D3-4DF0-4A67-B116-C3B0CE10042E}" srcOrd="9" destOrd="0" presId="urn:microsoft.com/office/officeart/2005/8/layout/equation1"/>
    <dgm:cxn modelId="{5746382A-B224-4354-8E78-8AA20095070E}" type="presParOf" srcId="{688A0EC4-0F6D-4987-959D-CA5F27B3CF24}" destId="{87C2FC52-975B-4E62-B5E0-1AB7C844E900}" srcOrd="10" destOrd="0" presId="urn:microsoft.com/office/officeart/2005/8/layout/equation1"/>
    <dgm:cxn modelId="{7E6443D3-75AF-4CD4-ADB4-3F5DEC67A706}" type="presParOf" srcId="{688A0EC4-0F6D-4987-959D-CA5F27B3CF24}" destId="{B01A7D7F-4B49-41A1-BC20-5B8B2DC888CB}" srcOrd="11" destOrd="0" presId="urn:microsoft.com/office/officeart/2005/8/layout/equation1"/>
    <dgm:cxn modelId="{2EA15DB9-4691-4655-BBAA-3AC0D32206B3}" type="presParOf" srcId="{688A0EC4-0F6D-4987-959D-CA5F27B3CF24}" destId="{2DB98FF9-EDB5-4EEE-AFA3-A57C7337F497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altLang="en-US" sz="1400" b="1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b="1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chemeClr val="accent2"/>
        </a:solidFill>
      </dgm:spPr>
      <dgm:t>
        <a:bodyPr/>
        <a:lstStyle/>
        <a:p>
          <a:pPr algn="just"/>
          <a:r>
            <a:rPr lang="sr-Cyrl-CS" sz="1400" b="1" i="1" dirty="0"/>
            <a:t>Донације</a:t>
          </a:r>
          <a:r>
            <a:rPr lang="sr-Cyrl-CS" sz="1400" b="1" dirty="0"/>
            <a:t> се добијају од домаћих и међународних донатора и организација за различите пројекте. </a:t>
          </a:r>
          <a:r>
            <a:rPr lang="sr-Cyrl-RS" altLang="en-US" sz="1400" b="1" dirty="0">
              <a:latin typeface="Calibri" panose="020F0502020204030204" pitchFamily="34" charset="0"/>
            </a:rPr>
            <a:t>Трансфери п</a:t>
          </a:r>
          <a:r>
            <a:rPr lang="ru-RU" altLang="en-US" sz="1400" b="1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b="1" dirty="0">
              <a:latin typeface="Calibri" panose="020F0502020204030204" pitchFamily="34" charset="0"/>
            </a:rPr>
            <a:t>огу бити наменски (за тачно утврђене намене) или ненаменски (није им унапред утврђена намена те се могу у складу са законом користити за било које сврхе)</a:t>
          </a:r>
          <a:r>
            <a:rPr lang="sr-Latn-RS" altLang="en-US" sz="1400" b="1" dirty="0">
              <a:latin typeface="Calibri" panose="020F0502020204030204" pitchFamily="34" charset="0"/>
            </a:rPr>
            <a:t> </a:t>
          </a:r>
          <a:r>
            <a:rPr lang="sr-Cyrl-RS" altLang="en-US" sz="1400" b="1" dirty="0">
              <a:latin typeface="Calibri" panose="020F0502020204030204" pitchFamily="34" charset="0"/>
            </a:rPr>
            <a:t>.</a:t>
          </a:r>
          <a:endParaRPr lang="en-US" sz="1400" b="1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chemeClr val="accent4"/>
        </a:solidFill>
      </dgm:spPr>
      <dgm:t>
        <a:bodyPr/>
        <a:lstStyle/>
        <a:p>
          <a:pPr algn="just"/>
          <a:r>
            <a:rPr lang="sr-Cyrl-RS" altLang="en-US" sz="1400" b="1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</a:t>
          </a:r>
          <a:r>
            <a:rPr lang="sr-Cyrl-RS" altLang="en-US" sz="1400" dirty="0">
              <a:latin typeface="Calibri" panose="020F0502020204030204" pitchFamily="34" charset="0"/>
            </a:rPr>
            <a:t>х </a:t>
          </a:r>
          <a:r>
            <a:rPr lang="sr-Cyrl-RS" altLang="en-US" sz="1400" b="1" dirty="0">
              <a:latin typeface="Calibri" panose="020F0502020204030204" pitchFamily="34" charset="0"/>
            </a:rPr>
            <a:t>или законских одредби (казне и пенали)</a:t>
          </a:r>
          <a:endParaRPr lang="en-US" sz="1400" b="1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RS" sz="1400" b="1" dirty="0">
              <a:solidFill>
                <a:schemeClr val="bg1"/>
              </a:solidFill>
            </a:rPr>
            <a:t>Ова примања се остварују продајом непокретности и покретних ствари у власништву града.</a:t>
          </a:r>
          <a:endParaRPr lang="en-US" sz="1400" b="1" dirty="0">
            <a:solidFill>
              <a:schemeClr val="bg1"/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задуживања и 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just"/>
          <a:r>
            <a:rPr lang="sr-Cyrl-RS" sz="1400" b="1" i="0" dirty="0"/>
            <a:t>Примања од задуживања представљају приливе по основу примања од задуживања код пословних банака у земљи у корист нивоа градова. Примања од продаје финансијске имовине  представљају приливе по основу продаје домаћих акција и осталог капитала у корист нивоа градова</a:t>
          </a:r>
          <a:endParaRPr lang="en-US" sz="1400" b="1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6"/>
        </a:solidFill>
      </dgm:spPr>
      <dgm:t>
        <a:bodyPr/>
        <a:lstStyle/>
        <a:p>
          <a:pPr algn="just"/>
          <a:r>
            <a:rPr lang="sr-Cyrl-RS" altLang="en-US" sz="1400" b="1" dirty="0"/>
            <a:t> Представљају вишак прихода буџета града који нису потрошени у претходној  буџетској години</a:t>
          </a:r>
          <a:endParaRPr lang="en-US" sz="1400" b="1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FAF999-9E08-4A6A-A6D7-11D7E30AC118}" type="presOf" srcId="{EEA47F19-311D-44B3-AAA4-35C98BD4844B}" destId="{EFEB1020-9C17-48DC-BBE0-54FA743F9F7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53E397A2-7CAD-4A4C-ABDE-885D92961EB2}" type="presOf" srcId="{FE2BA0E8-81AC-463B-B498-EF464F5BCE06}" destId="{9893D59A-7FEC-486D-89C4-D28135F6121C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C1188A4E-FB96-4E8F-9307-7C6CDB28AD6E}" type="presOf" srcId="{4B4A2A45-FFA7-47F5-A99D-A2DFD7698107}" destId="{9A05939C-6B40-4C32-897A-4A6DC3E71E5B}" srcOrd="0" destOrd="0" presId="urn:diagrams.loki3.com/BracketList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1D90891A-5CA6-46E0-9B94-066929D862D5}" type="presOf" srcId="{28888755-727E-436B-B2F2-DA7896544A65}" destId="{9312B733-3AEB-49F6-8245-08553BA2949B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B07D637A-714A-406B-993E-0E5A5B39956B}" type="presOf" srcId="{E1B79EE1-1157-4302-AB0B-8FEDC81165FD}" destId="{F40D94EA-52E0-4740-A924-EAF350BDF213}" srcOrd="0" destOrd="0" presId="urn:diagrams.loki3.com/BracketList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8FEEFA5-6DE3-40CA-B954-F6DBC6F9FAD9}" type="presOf" srcId="{26EF48C7-6381-4355-B03F-DD441AE957C7}" destId="{EFAACCF6-3A6A-4536-89B0-F0A7C44F6BE1}" srcOrd="0" destOrd="0" presId="urn:diagrams.loki3.com/BracketList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F06063E2-D018-4F42-A342-274E0902DE34}" type="presOf" srcId="{A22D28D0-C0EE-4FAC-9411-A8A4995FB17B}" destId="{B43D6F8D-5103-4DCA-8971-053A6B7A987B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E9154DB6-8B71-4C47-A778-19BA49538396}" type="presOf" srcId="{92FD0664-EE76-4121-BE7B-68FC1EE5F4D7}" destId="{C6BA9D27-2D60-4BA7-98A9-E18E57FDB6CB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021894C-289A-4B28-BA0D-6767C27230B8}" type="presOf" srcId="{D45E583C-4AAD-40D2-9D24-9A0A68141567}" destId="{7BB6658A-32E0-42C7-B82A-240BF45CF27D}" srcOrd="0" destOrd="0" presId="urn:diagrams.loki3.com/BracketList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/>
      <dgm:spPr/>
      <dgm:t>
        <a:bodyPr/>
        <a:lstStyle/>
        <a:p>
          <a:pPr algn="ctr"/>
          <a:r>
            <a:rPr lang="sr-Cyrl-RS" dirty="0">
              <a:solidFill>
                <a:schemeClr val="bg1"/>
              </a:solidFill>
            </a:rPr>
            <a:t>Укупни буџетски приходи и примања  </a:t>
          </a:r>
          <a:r>
            <a:rPr lang="en-US" dirty="0" smtClean="0">
              <a:solidFill>
                <a:schemeClr val="bg1"/>
              </a:solidFill>
            </a:rPr>
            <a:t>342</a:t>
          </a:r>
          <a:r>
            <a:rPr lang="sr-Cyrl-RS" dirty="0" smtClean="0">
              <a:solidFill>
                <a:schemeClr val="bg1"/>
              </a:solidFill>
            </a:rPr>
            <a:t>.0</a:t>
          </a:r>
          <a:r>
            <a:rPr lang="en-US" dirty="0" smtClean="0">
              <a:solidFill>
                <a:schemeClr val="bg1"/>
              </a:solidFill>
            </a:rPr>
            <a:t>70</a:t>
          </a:r>
          <a:r>
            <a:rPr lang="sr-Cyrl-RS" dirty="0" smtClean="0">
              <a:solidFill>
                <a:schemeClr val="bg1"/>
              </a:solidFill>
            </a:rPr>
            <a:t>.</a:t>
          </a:r>
          <a:r>
            <a:rPr lang="en-US" dirty="0" smtClean="0">
              <a:solidFill>
                <a:schemeClr val="bg1"/>
              </a:solidFill>
            </a:rPr>
            <a:t>292</a:t>
          </a:r>
          <a:r>
            <a:rPr lang="sr-Cyrl-RS" dirty="0" smtClean="0">
              <a:solidFill>
                <a:schemeClr val="bg1"/>
              </a:solidFill>
            </a:rPr>
            <a:t>,00 </a:t>
          </a:r>
          <a:r>
            <a:rPr lang="sr-Cyrl-RS" dirty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 custT="1"/>
      <dgm:spPr>
        <a:solidFill>
          <a:schemeClr val="accent1"/>
        </a:solidFill>
        <a:ln>
          <a:solidFill>
            <a:schemeClr val="accent6"/>
          </a:solidFill>
        </a:ln>
      </dgm:spPr>
      <dgm:t>
        <a:bodyPr/>
        <a:lstStyle/>
        <a:p>
          <a:pPr algn="ctr"/>
          <a:r>
            <a:rPr lang="sr-Cyrl-RS" sz="1300" b="1" dirty="0">
              <a:solidFill>
                <a:schemeClr val="bg1"/>
              </a:solidFill>
            </a:rPr>
            <a:t>Приходи од  пореза </a:t>
          </a:r>
          <a:r>
            <a:rPr lang="sr-Cyrl-RS" sz="1300" b="1" dirty="0" smtClean="0">
              <a:solidFill>
                <a:schemeClr val="bg1"/>
              </a:solidFill>
            </a:rPr>
            <a:t>10</a:t>
          </a:r>
          <a:r>
            <a:rPr lang="en-US" sz="1300" b="1" dirty="0" smtClean="0">
              <a:solidFill>
                <a:schemeClr val="bg1"/>
              </a:solidFill>
            </a:rPr>
            <a:t>9</a:t>
          </a:r>
          <a:r>
            <a:rPr lang="sr-Cyrl-RS" sz="1300" b="1" dirty="0" smtClean="0">
              <a:solidFill>
                <a:schemeClr val="bg1"/>
              </a:solidFill>
            </a:rPr>
            <a:t>.</a:t>
          </a:r>
          <a:r>
            <a:rPr lang="en-US" sz="1300" b="1" dirty="0" smtClean="0">
              <a:solidFill>
                <a:schemeClr val="bg1"/>
              </a:solidFill>
            </a:rPr>
            <a:t>937</a:t>
          </a:r>
          <a:r>
            <a:rPr lang="sr-Cyrl-RS" sz="1300" b="1" dirty="0" smtClean="0">
              <a:solidFill>
                <a:schemeClr val="bg1"/>
              </a:solidFill>
            </a:rPr>
            <a:t>.</a:t>
          </a:r>
          <a:r>
            <a:rPr lang="en-US" sz="1300" b="1" dirty="0" smtClean="0">
              <a:solidFill>
                <a:schemeClr val="bg1"/>
              </a:solidFill>
            </a:rPr>
            <a:t>292</a:t>
          </a:r>
          <a:r>
            <a:rPr lang="sr-Cyrl-RS" sz="1300" b="1" dirty="0" smtClean="0">
              <a:solidFill>
                <a:schemeClr val="bg1"/>
              </a:solidFill>
            </a:rPr>
            <a:t>,00        </a:t>
          </a:r>
          <a:r>
            <a:rPr lang="sr-Cyrl-RS" sz="1300" b="1" dirty="0">
              <a:solidFill>
                <a:schemeClr val="bg1"/>
              </a:solidFill>
            </a:rPr>
            <a:t>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r>
            <a:rPr lang="sr-Cyrl-RS" sz="1300" b="1" dirty="0" smtClean="0">
              <a:solidFill>
                <a:schemeClr val="bg1"/>
              </a:solidFill>
            </a:rPr>
            <a:t>Трансфери</a:t>
          </a:r>
        </a:p>
        <a:p>
          <a:pPr algn="ctr"/>
          <a:r>
            <a:rPr lang="sr-Cyrl-RS" sz="1300" b="1" dirty="0" smtClean="0">
              <a:solidFill>
                <a:schemeClr val="bg1"/>
              </a:solidFill>
            </a:rPr>
            <a:t>176.621.</a:t>
          </a:r>
          <a:r>
            <a:rPr lang="en-US" sz="1300" b="1" dirty="0" smtClean="0">
              <a:solidFill>
                <a:schemeClr val="bg1"/>
              </a:solidFill>
            </a:rPr>
            <a:t>000,</a:t>
          </a:r>
          <a:r>
            <a:rPr lang="sr-Cyrl-RS" sz="1300" b="1" dirty="0" smtClean="0">
              <a:solidFill>
                <a:schemeClr val="bg1"/>
              </a:solidFill>
            </a:rPr>
            <a:t>00</a:t>
          </a:r>
          <a:r>
            <a:rPr lang="sr-Latn-RS" sz="1300" b="1" dirty="0" smtClean="0">
              <a:solidFill>
                <a:schemeClr val="bg1"/>
              </a:solidFill>
            </a:rPr>
            <a:t> </a:t>
          </a:r>
          <a:r>
            <a:rPr lang="sr-Cyrl-RS" sz="1300" b="1" dirty="0" smtClean="0">
              <a:solidFill>
                <a:schemeClr val="bg1"/>
              </a:solidFill>
            </a:rPr>
            <a:t>0,00динара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sr-Cyrl-RS" sz="1300" b="1" dirty="0">
              <a:solidFill>
                <a:schemeClr val="bg1"/>
              </a:solidFill>
            </a:rPr>
            <a:t>Други </a:t>
          </a:r>
          <a:r>
            <a:rPr lang="sr-Cyrl-RS" sz="1300" b="1" dirty="0" smtClean="0">
              <a:solidFill>
                <a:schemeClr val="bg1"/>
              </a:solidFill>
            </a:rPr>
            <a:t>приходи </a:t>
          </a:r>
          <a:r>
            <a:rPr lang="en-US" sz="1300" b="1" dirty="0" smtClean="0">
              <a:solidFill>
                <a:schemeClr val="bg1"/>
              </a:solidFill>
            </a:rPr>
            <a:t>44</a:t>
          </a:r>
          <a:r>
            <a:rPr lang="sr-Cyrl-RS" sz="1300" b="1" dirty="0" smtClean="0">
              <a:solidFill>
                <a:schemeClr val="bg1"/>
              </a:solidFill>
            </a:rPr>
            <a:t>.</a:t>
          </a:r>
          <a:r>
            <a:rPr lang="en-US" sz="1300" b="1" dirty="0" smtClean="0">
              <a:solidFill>
                <a:schemeClr val="bg1"/>
              </a:solidFill>
            </a:rPr>
            <a:t>612</a:t>
          </a:r>
          <a:r>
            <a:rPr lang="sr-Cyrl-RS" sz="1300" b="1" dirty="0" smtClean="0">
              <a:solidFill>
                <a:schemeClr val="bg1"/>
              </a:solidFill>
            </a:rPr>
            <a:t>.000,00 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40EF3D92-C4CB-4CBC-8AED-087234C53764}">
      <dgm:prSet phldrT="[Text]" custT="1"/>
      <dgm:spPr>
        <a:solidFill>
          <a:schemeClr val="accent4"/>
        </a:solidFill>
      </dgm:spPr>
      <dgm:t>
        <a:bodyPr/>
        <a:lstStyle/>
        <a:p>
          <a:pPr algn="ctr"/>
          <a:r>
            <a:rPr lang="sr-Cyrl-RS" sz="1300" b="1" dirty="0">
              <a:solidFill>
                <a:schemeClr val="bg1"/>
              </a:solidFill>
            </a:rPr>
            <a:t>Примања од продаје нефинансијске </a:t>
          </a:r>
          <a:r>
            <a:rPr lang="sr-Cyrl-RS" sz="1300" b="1" dirty="0" smtClean="0">
              <a:solidFill>
                <a:schemeClr val="bg1"/>
              </a:solidFill>
            </a:rPr>
            <a:t>имовине 4.900.000,00 </a:t>
          </a:r>
          <a:r>
            <a:rPr lang="sr-Cyrl-RS" sz="1300" b="1" dirty="0">
              <a:solidFill>
                <a:schemeClr val="bg1"/>
              </a:solidFill>
            </a:rPr>
            <a:t>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920F0D4F-6C4C-4BE8-9363-F48FBF034871}">
      <dgm:prSet phldrT="[Text]" custT="1"/>
      <dgm:spPr>
        <a:solidFill>
          <a:schemeClr val="accent5"/>
        </a:solidFill>
      </dgm:spPr>
      <dgm:t>
        <a:bodyPr/>
        <a:lstStyle/>
        <a:p>
          <a:pPr algn="ctr"/>
          <a:r>
            <a:rPr lang="sr-Cyrl-RS" sz="1300" b="1" dirty="0">
              <a:solidFill>
                <a:schemeClr val="bg1"/>
              </a:solidFill>
            </a:rPr>
            <a:t>Примања од продаје финансијске </a:t>
          </a:r>
          <a:r>
            <a:rPr lang="sr-Cyrl-RS" sz="1300" b="1" dirty="0" smtClean="0">
              <a:solidFill>
                <a:schemeClr val="bg1"/>
              </a:solidFill>
            </a:rPr>
            <a:t>имовине 0 </a:t>
          </a:r>
          <a:r>
            <a:rPr lang="sr-Cyrl-RS" sz="1300" b="1" dirty="0">
              <a:solidFill>
                <a:schemeClr val="bg1"/>
              </a:solidFill>
            </a:rPr>
            <a:t>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43AA7920-B602-4336-8E46-A663A1629DDB}" type="par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5F9FEDD2-AAF1-4278-94C9-B59264FA9EB9}" type="sib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custT="1"/>
      <dgm:spPr>
        <a:solidFill>
          <a:schemeClr val="accent6"/>
        </a:solidFill>
      </dgm:spPr>
      <dgm:t>
        <a:bodyPr/>
        <a:lstStyle/>
        <a:p>
          <a:pPr algn="ctr"/>
          <a:r>
            <a:rPr lang="sr-Cyrl-RS" sz="1300" b="1" dirty="0">
              <a:solidFill>
                <a:schemeClr val="bg1"/>
              </a:solidFill>
            </a:rPr>
            <a:t>Пренета средства из ранијих година</a:t>
          </a:r>
          <a:r>
            <a:rPr lang="sr-Latn-RS" sz="1300" b="1" dirty="0">
              <a:solidFill>
                <a:schemeClr val="bg1"/>
              </a:solidFill>
            </a:rPr>
            <a:t> </a:t>
          </a:r>
          <a:r>
            <a:rPr lang="sr-Cyrl-RS" sz="1300" b="1" dirty="0" smtClean="0">
              <a:solidFill>
                <a:schemeClr val="bg1"/>
              </a:solidFill>
            </a:rPr>
            <a:t>6.000.000,00</a:t>
          </a:r>
          <a:r>
            <a:rPr lang="sr-Latn-RS" sz="1300" b="1" dirty="0" smtClean="0">
              <a:solidFill>
                <a:schemeClr val="bg1"/>
              </a:solidFill>
            </a:rPr>
            <a:t> </a:t>
          </a:r>
          <a:r>
            <a:rPr lang="sr-Cyrl-RS" sz="1300" b="1" dirty="0">
              <a:solidFill>
                <a:schemeClr val="bg1"/>
              </a:solidFill>
            </a:rPr>
            <a:t>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A1307EAF-2414-4AFE-BE82-97C79333BAA9}" type="par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type="sib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7"/>
      <dgm:spPr/>
      <dgm:t>
        <a:bodyPr/>
        <a:lstStyle/>
        <a:p>
          <a:endParaRPr lang="en-US"/>
        </a:p>
      </dgm:t>
    </dgm:pt>
    <dgm:pt modelId="{63432802-399F-407F-AC10-7219543A0326}" type="pres">
      <dgm:prSet presAssocID="{DB1A1606-130D-4B45-9553-0A0B804495DF}" presName="node" presStyleLbl="vennNode1" presStyleIdx="1" presStyleCnt="7" custScaleX="142285" custScaleY="110551" custRadScaleRad="104129" custRadScaleInc="-4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BFEB2-6844-4A2C-8DC2-780280CBA079}" type="pres">
      <dgm:prSet presAssocID="{AEA7499A-114B-4146-9776-CDD8ACEC6B39}" presName="node" presStyleLbl="vennNode1" presStyleIdx="2" presStyleCnt="7" custScaleX="141447" custScaleY="110812" custRadScaleRad="129765" custRadScaleInc="-4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E88A7-5745-4E4F-A7A8-F71A4DA0D5F2}" type="pres">
      <dgm:prSet presAssocID="{BF71EFAE-EC9F-46E9-BD2A-1686637595DA}" presName="node" presStyleLbl="vennNode1" presStyleIdx="3" presStyleCnt="7" custScaleX="127207" custRadScaleRad="129625" custRadScaleInc="-241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E4213-15E1-4436-8045-C055E8A54EDE}" type="pres">
      <dgm:prSet presAssocID="{40EF3D92-C4CB-4CBC-8AED-087234C53764}" presName="node" presStyleLbl="vennNode1" presStyleIdx="4" presStyleCnt="7" custScaleX="142434" custScaleY="110443" custRadScaleRad="94751" custRadScaleInc="1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FC9CD-FF79-40EF-A271-A8DBB0423AC2}" type="pres">
      <dgm:prSet presAssocID="{920F0D4F-6C4C-4BE8-9363-F48FBF034871}" presName="node" presStyleLbl="vennNode1" presStyleIdx="5" presStyleCnt="7" custScaleX="125744" custRadScaleRad="128418" custRadScaleInc="21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9A2CE-A671-47B5-8CD8-544465E52E9C}" type="pres">
      <dgm:prSet presAssocID="{15426A40-9AD2-4153-8230-E20BC4B11534}" presName="node" presStyleLbl="vennNode1" presStyleIdx="6" presStyleCnt="7" custScaleX="143433" custScaleY="116205" custRadScaleRad="129807" custRadScaleInc="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5DAB64-48D5-432F-938D-E1F3721358B9}" type="presOf" srcId="{15426A40-9AD2-4153-8230-E20BC4B11534}" destId="{FC69A2CE-A671-47B5-8CD8-544465E52E9C}" srcOrd="0" destOrd="0" presId="urn:microsoft.com/office/officeart/2005/8/layout/radial3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09B198C8-E6EF-4BF2-B04A-98A7D3B82C52}" srcId="{43275D6C-D470-4E2E-96F8-239EECE5D634}" destId="{15426A40-9AD2-4153-8230-E20BC4B11534}" srcOrd="5" destOrd="0" parTransId="{A1307EAF-2414-4AFE-BE82-97C79333BAA9}" sibTransId="{869B992E-498B-4FBD-AA48-03E5171031C9}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A8EA5165-9419-4BAD-BDB3-9194338DFA99}" type="presOf" srcId="{920F0D4F-6C4C-4BE8-9363-F48FBF034871}" destId="{91CFC9CD-FF79-40EF-A271-A8DBB0423AC2}" srcOrd="0" destOrd="0" presId="urn:microsoft.com/office/officeart/2005/8/layout/radial3"/>
    <dgm:cxn modelId="{705D8BCA-A875-424B-917F-D801608B9607}" srcId="{43275D6C-D470-4E2E-96F8-239EECE5D634}" destId="{920F0D4F-6C4C-4BE8-9363-F48FBF034871}" srcOrd="4" destOrd="0" parTransId="{43AA7920-B602-4336-8E46-A663A1629DDB}" sibTransId="{5F9FEDD2-AAF1-4278-94C9-B59264FA9EB9}"/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59AD7A56-E922-42AB-9AFA-2F0A33B73EFB}" type="presOf" srcId="{40EF3D92-C4CB-4CBC-8AED-087234C53764}" destId="{72DE4213-15E1-4436-8045-C055E8A54EDE}" srcOrd="0" destOrd="0" presId="urn:microsoft.com/office/officeart/2005/8/layout/radial3"/>
    <dgm:cxn modelId="{352C831E-5F27-4CEA-B329-F961BC5C1E53}" srcId="{43275D6C-D470-4E2E-96F8-239EECE5D634}" destId="{40EF3D92-C4CB-4CBC-8AED-087234C53764}" srcOrd="3" destOrd="0" parTransId="{4FA9126D-361B-4DA5-854C-1DB4EE314D93}" sibTransId="{DCC66F39-0032-4915-A732-5C415659FF68}"/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60CC9D71-A974-41EE-B9EF-0513EF55550C}" type="presParOf" srcId="{1FB746E2-D736-4446-8093-C865FE09A112}" destId="{449BFEB2-6844-4A2C-8DC2-780280CBA079}" srcOrd="2" destOrd="0" presId="urn:microsoft.com/office/officeart/2005/8/layout/radial3"/>
    <dgm:cxn modelId="{9B76058B-03D0-477D-ADAF-69F9BA416969}" type="presParOf" srcId="{1FB746E2-D736-4446-8093-C865FE09A112}" destId="{9DDE88A7-5745-4E4F-A7A8-F71A4DA0D5F2}" srcOrd="3" destOrd="0" presId="urn:microsoft.com/office/officeart/2005/8/layout/radial3"/>
    <dgm:cxn modelId="{BBA494C5-DF7A-463A-A778-D7424FE42FD1}" type="presParOf" srcId="{1FB746E2-D736-4446-8093-C865FE09A112}" destId="{72DE4213-15E1-4436-8045-C055E8A54EDE}" srcOrd="4" destOrd="0" presId="urn:microsoft.com/office/officeart/2005/8/layout/radial3"/>
    <dgm:cxn modelId="{829D5A23-E7C8-4F2F-BBF0-A05AEF87B1F3}" type="presParOf" srcId="{1FB746E2-D736-4446-8093-C865FE09A112}" destId="{91CFC9CD-FF79-40EF-A271-A8DBB0423AC2}" srcOrd="5" destOrd="0" presId="urn:microsoft.com/office/officeart/2005/8/layout/radial3"/>
    <dgm:cxn modelId="{AB36D377-182D-4F38-A7FA-BE410BDE00D5}" type="presParOf" srcId="{1FB746E2-D736-4446-8093-C865FE09A112}" destId="{FC69A2CE-A671-47B5-8CD8-544465E52E9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казне.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b="1" dirty="0"/>
            <a:t>Субвенције</a:t>
          </a:r>
          <a:r>
            <a:rPr lang="ru-RU" sz="1400" dirty="0"/>
            <a:t> сe одобравају за функционисање међумесног превоза и  пољопривредним произвођачима. 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грађана.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5639C7-B690-4F53-A1C9-BB18BE26EFFF}" type="presOf" srcId="{FE2BA0E8-81AC-463B-B498-EF464F5BCE06}" destId="{9893D59A-7FEC-486D-89C4-D28135F6121C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1EC38B43-666B-4E38-81B7-8A080ED8DA87}" type="presOf" srcId="{0C844461-76DE-4FEA-A87D-23440AD6FC2E}" destId="{C6144CDB-22C1-4337-9F95-C3A522A707D1}" srcOrd="0" destOrd="0" presId="urn:diagrams.loki3.com/BracketList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CAC21658-3423-481C-AF27-E9996CB921F1}" type="presOf" srcId="{D45E583C-4AAD-40D2-9D24-9A0A68141567}" destId="{7BB6658A-32E0-42C7-B82A-240BF45CF27D}" srcOrd="0" destOrd="0" presId="urn:diagrams.loki3.com/BracketList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6CADC6AF-E4D1-4118-B6AD-2936E20B24E4}" type="presOf" srcId="{E1AD8724-28DC-48C5-B75E-B0D1F33E6279}" destId="{939B76D1-BB33-4E50-9ECD-839FB5787B95}" srcOrd="0" destOrd="0" presId="urn:diagrams.loki3.com/BracketList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EC0075EB-3DC2-4074-AA80-170858192B86}" type="presOf" srcId="{28888755-727E-436B-B2F2-DA7896544A65}" destId="{9312B733-3AEB-49F6-8245-08553BA2949B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913F8910-4C80-476B-BB1A-84CDC766C5E5}" type="presOf" srcId="{EEA47F19-311D-44B3-AAA4-35C98BD4844B}" destId="{EFEB1020-9C17-48DC-BBE0-54FA743F9F7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1A66DD3E-AD41-4FBE-A90F-6733EF188F32}" type="presOf" srcId="{26EF48C7-6381-4355-B03F-DD441AE957C7}" destId="{EFAACCF6-3A6A-4536-89B0-F0A7C44F6BE1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4A72B881-7734-4A48-B974-4165271D16B3}" type="presOf" srcId="{A22D28D0-C0EE-4FAC-9411-A8A4995FB17B}" destId="{B43D6F8D-5103-4DCA-8971-053A6B7A987B}" srcOrd="0" destOrd="0" presId="urn:diagrams.loki3.com/BracketList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C314BF9B-D2C0-49FD-8192-2D4E8F24E524}" type="presOf" srcId="{E1B79EE1-1157-4302-AB0B-8FEDC81165FD}" destId="{F40D94EA-52E0-4740-A924-EAF350BDF213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E8F8E3A6-DE2E-43A3-A54F-79C8F4CD16F2}" type="presOf" srcId="{92FD0664-EE76-4121-BE7B-68FC1EE5F4D7}" destId="{C6BA9D27-2D60-4BA7-98A9-E18E57FDB6CB}" srcOrd="0" destOrd="0" presId="urn:diagrams.loki3.com/BracketList"/>
    <dgm:cxn modelId="{592F709B-0D71-4665-94FE-FCFCC1F99F37}" type="presOf" srcId="{48096665-F98A-4372-9642-AA104F5D458A}" destId="{B471A916-B6F4-4017-A447-E2C98CEE19B9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45E7555C-A21A-4EDC-9BCD-7FDE66998A88}" type="presOf" srcId="{4B4A2A45-FFA7-47F5-A99D-A2DFD7698107}" destId="{9A05939C-6B40-4C32-897A-4A6DC3E71E5B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18CD0900-03D4-4FC5-947C-D63509C4CD0B}" type="presParOf" srcId="{EFEB1020-9C17-48DC-BBE0-54FA743F9F75}" destId="{F0DED400-B200-4EA2-AB34-CCFF58E07A6E}" srcOrd="8" destOrd="0" presId="urn:diagrams.loki3.com/BracketList"/>
    <dgm:cxn modelId="{9B164F5B-734B-4F1A-B5FC-825850C19B16}" type="presParOf" srcId="{F0DED400-B200-4EA2-AB34-CCFF58E07A6E}" destId="{EFAACCF6-3A6A-4536-89B0-F0A7C44F6BE1}" srcOrd="0" destOrd="0" presId="urn:diagrams.loki3.com/BracketList"/>
    <dgm:cxn modelId="{3FF0B257-0F12-4315-B902-EFA379523963}" type="presParOf" srcId="{F0DED400-B200-4EA2-AB34-CCFF58E07A6E}" destId="{6497CA82-45EE-4BD1-AEB4-CC3961FBFB74}" srcOrd="1" destOrd="0" presId="urn:diagrams.loki3.com/BracketList"/>
    <dgm:cxn modelId="{DF592281-E118-4B69-9CCF-70AF651B01A6}" type="presParOf" srcId="{F0DED400-B200-4EA2-AB34-CCFF58E07A6E}" destId="{CD7548DD-1E84-4DA7-B1D0-28F3E4EBFF82}" srcOrd="2" destOrd="0" presId="urn:diagrams.loki3.com/BracketList"/>
    <dgm:cxn modelId="{9F1E4FB8-5C35-47B7-97D1-1B3FE4D187FF}" type="presParOf" srcId="{F0DED400-B200-4EA2-AB34-CCFF58E07A6E}" destId="{9A05939C-6B40-4C32-897A-4A6DC3E71E5B}" srcOrd="3" destOrd="0" presId="urn:diagrams.loki3.com/BracketList"/>
    <dgm:cxn modelId="{EFBC8BF5-74D5-4BA5-8595-FB4D4195FE8A}" type="presParOf" srcId="{EFEB1020-9C17-48DC-BBE0-54FA743F9F75}" destId="{569EA799-9807-4770-B698-79D3EF79120B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6A4A9BA4-9871-4F5E-9DDA-A3EA479D8058}" type="presParOf" srcId="{EFEB1020-9C17-48DC-BBE0-54FA743F9F75}" destId="{4B12A308-E2AF-4F45-882B-691EF4FA1B43}" srcOrd="12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3" destOrd="0" presId="urn:diagrams.loki3.com/BracketList"/>
    <dgm:cxn modelId="{7851F925-1252-4F3F-9162-4F3C79B75204}" type="presParOf" srcId="{EFEB1020-9C17-48DC-BBE0-54FA743F9F75}" destId="{5A582BDF-EB51-42B9-AFE8-1D18A89089BC}" srcOrd="14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BE2A8E-285E-4C69-9BFF-CE48B252AA50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ED1A3B2-A381-4201-823D-E4B4F944886D}">
      <dgm:prSet phldrT="[Text]"/>
      <dgm:spPr>
        <a:solidFill>
          <a:srgbClr val="C00000"/>
        </a:solidFill>
      </dgm:spPr>
      <dgm:t>
        <a:bodyPr/>
        <a:lstStyle/>
        <a:p>
          <a:r>
            <a:rPr lang="sr-Cyrl-RS" b="1" dirty="0">
              <a:solidFill>
                <a:schemeClr val="bg1"/>
              </a:solidFill>
            </a:rPr>
            <a:t>Укупни расходи и издаци </a:t>
          </a:r>
          <a:r>
            <a:rPr lang="sr-Cyrl-RS" b="1" dirty="0" smtClean="0">
              <a:solidFill>
                <a:schemeClr val="bg1"/>
              </a:solidFill>
            </a:rPr>
            <a:t>3</a:t>
          </a:r>
          <a:r>
            <a:rPr lang="en-US" b="1" dirty="0" smtClean="0">
              <a:solidFill>
                <a:schemeClr val="bg1"/>
              </a:solidFill>
            </a:rPr>
            <a:t>42</a:t>
          </a:r>
          <a:r>
            <a:rPr lang="sr-Cyrl-RS" b="1" dirty="0" smtClean="0">
              <a:solidFill>
                <a:schemeClr val="bg1"/>
              </a:solidFill>
            </a:rPr>
            <a:t>.</a:t>
          </a:r>
          <a:r>
            <a:rPr lang="en-US" b="1" dirty="0" smtClean="0">
              <a:solidFill>
                <a:schemeClr val="bg1"/>
              </a:solidFill>
            </a:rPr>
            <a:t>070</a:t>
          </a:r>
          <a:r>
            <a:rPr lang="sr-Cyrl-RS" b="1" dirty="0" smtClean="0">
              <a:solidFill>
                <a:schemeClr val="bg1"/>
              </a:solidFill>
            </a:rPr>
            <a:t>.</a:t>
          </a:r>
          <a:r>
            <a:rPr lang="en-US" b="1" dirty="0" smtClean="0">
              <a:solidFill>
                <a:schemeClr val="bg1"/>
              </a:solidFill>
            </a:rPr>
            <a:t>292</a:t>
          </a:r>
          <a:r>
            <a:rPr lang="sr-Cyrl-RS" b="1" dirty="0" smtClean="0">
              <a:solidFill>
                <a:schemeClr val="bg1"/>
              </a:solidFill>
            </a:rPr>
            <a:t>,00</a:t>
          </a:r>
          <a:endParaRPr lang="en-US" b="1" dirty="0">
            <a:solidFill>
              <a:schemeClr val="bg1"/>
            </a:solidFill>
          </a:endParaRPr>
        </a:p>
      </dgm:t>
    </dgm:pt>
    <dgm:pt modelId="{73ADFC91-EAB5-4621-8C76-D207DF7E46EB}" type="parTrans" cxnId="{28F1F12C-F4AD-4E97-81E8-8618F0209646}">
      <dgm:prSet/>
      <dgm:spPr/>
      <dgm:t>
        <a:bodyPr/>
        <a:lstStyle/>
        <a:p>
          <a:endParaRPr lang="en-US"/>
        </a:p>
      </dgm:t>
    </dgm:pt>
    <dgm:pt modelId="{BBBE51B8-3D99-4D37-A53E-85F69FB1F8D4}" type="sibTrans" cxnId="{28F1F12C-F4AD-4E97-81E8-8618F0209646}">
      <dgm:prSet/>
      <dgm:spPr/>
      <dgm:t>
        <a:bodyPr/>
        <a:lstStyle/>
        <a:p>
          <a:endParaRPr lang="en-US"/>
        </a:p>
      </dgm:t>
    </dgm:pt>
    <dgm:pt modelId="{A7091EAC-498C-4E8C-B46B-331B042A0C75}">
      <dgm:prSet phldrT="[Text]" custT="1"/>
      <dgm:spPr>
        <a:solidFill>
          <a:schemeClr val="accent2"/>
        </a:solidFill>
      </dgm:spPr>
      <dgm:t>
        <a:bodyPr/>
        <a:lstStyle/>
        <a:p>
          <a:r>
            <a:rPr lang="ru-RU" sz="1300" b="1" dirty="0">
              <a:solidFill>
                <a:schemeClr val="bg1"/>
              </a:solidFill>
            </a:rPr>
            <a:t>Коришћење роба и </a:t>
          </a:r>
          <a:r>
            <a:rPr lang="ru-RU" sz="1300" b="1" dirty="0" smtClean="0">
              <a:solidFill>
                <a:schemeClr val="bg1"/>
              </a:solidFill>
            </a:rPr>
            <a:t>услуга </a:t>
          </a:r>
          <a:r>
            <a:rPr lang="en-US" sz="1300" b="1" dirty="0" smtClean="0">
              <a:solidFill>
                <a:schemeClr val="bg1"/>
              </a:solidFill>
            </a:rPr>
            <a:t>109</a:t>
          </a:r>
          <a:r>
            <a:rPr lang="ru-RU" sz="1300" b="1" dirty="0" smtClean="0">
              <a:solidFill>
                <a:schemeClr val="bg1"/>
              </a:solidFill>
            </a:rPr>
            <a:t>.</a:t>
          </a:r>
          <a:r>
            <a:rPr lang="en-US" sz="1300" b="1" dirty="0" smtClean="0">
              <a:solidFill>
                <a:schemeClr val="bg1"/>
              </a:solidFill>
            </a:rPr>
            <a:t>315</a:t>
          </a:r>
          <a:r>
            <a:rPr lang="ru-RU" sz="1300" b="1" dirty="0" smtClean="0">
              <a:solidFill>
                <a:schemeClr val="bg1"/>
              </a:solidFill>
            </a:rPr>
            <a:t>.9</a:t>
          </a:r>
          <a:r>
            <a:rPr lang="en-US" sz="1300" b="1" dirty="0" smtClean="0">
              <a:solidFill>
                <a:schemeClr val="bg1"/>
              </a:solidFill>
            </a:rPr>
            <a:t>10</a:t>
          </a:r>
          <a:r>
            <a:rPr lang="ru-RU" sz="1300" b="1" dirty="0" smtClean="0">
              <a:solidFill>
                <a:schemeClr val="bg1"/>
              </a:solidFill>
            </a:rPr>
            <a:t>,00 </a:t>
          </a:r>
          <a:r>
            <a:rPr lang="ru-RU" sz="1300" b="1" dirty="0">
              <a:solidFill>
                <a:schemeClr val="bg1"/>
              </a:solidFill>
            </a:rPr>
            <a:t>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5263AC43-AEF9-405C-B9BD-C1E77733E429}" type="parTrans" cxnId="{AE26F329-897E-412E-A92A-D95A8804158B}">
      <dgm:prSet/>
      <dgm:spPr/>
      <dgm:t>
        <a:bodyPr/>
        <a:lstStyle/>
        <a:p>
          <a:endParaRPr lang="en-US"/>
        </a:p>
      </dgm:t>
    </dgm:pt>
    <dgm:pt modelId="{686A1A37-AC61-4EC6-8398-59788F898E91}" type="sibTrans" cxnId="{AE26F329-897E-412E-A92A-D95A8804158B}">
      <dgm:prSet/>
      <dgm:spPr/>
      <dgm:t>
        <a:bodyPr/>
        <a:lstStyle/>
        <a:p>
          <a:endParaRPr lang="en-US"/>
        </a:p>
      </dgm:t>
    </dgm:pt>
    <dgm:pt modelId="{7D1C9009-9B60-4C15-8E3B-F949FAB90776}">
      <dgm:prSet phldrT="[Text]" phldr="1"/>
      <dgm:spPr/>
      <dgm:t>
        <a:bodyPr/>
        <a:lstStyle/>
        <a:p>
          <a:endParaRPr lang="en-US" dirty="0"/>
        </a:p>
      </dgm:t>
    </dgm:pt>
    <dgm:pt modelId="{E75197AC-E7B0-4C26-9D1F-47E47BE7CCEF}" type="parTrans" cxnId="{4E6E6427-5348-4ECF-99CC-46CA5F3BDA5F}">
      <dgm:prSet/>
      <dgm:spPr/>
      <dgm:t>
        <a:bodyPr/>
        <a:lstStyle/>
        <a:p>
          <a:endParaRPr lang="en-US"/>
        </a:p>
      </dgm:t>
    </dgm:pt>
    <dgm:pt modelId="{9D56A871-CE7A-4922-AAF9-9D95A29D1039}" type="sibTrans" cxnId="{4E6E6427-5348-4ECF-99CC-46CA5F3BDA5F}">
      <dgm:prSet/>
      <dgm:spPr/>
      <dgm:t>
        <a:bodyPr/>
        <a:lstStyle/>
        <a:p>
          <a:endParaRPr lang="en-US"/>
        </a:p>
      </dgm:t>
    </dgm:pt>
    <dgm:pt modelId="{BEBB7508-5593-4665-86D9-67DC9EEDFE00}">
      <dgm:prSet phldrT="[Text]" phldr="1"/>
      <dgm:spPr/>
      <dgm:t>
        <a:bodyPr/>
        <a:lstStyle/>
        <a:p>
          <a:endParaRPr lang="en-US"/>
        </a:p>
      </dgm:t>
    </dgm:pt>
    <dgm:pt modelId="{C01D930E-241E-4B8F-9FFE-A12F23D4AE61}" type="parTrans" cxnId="{8AD44159-442C-4DEC-ACDC-2060DD6FE511}">
      <dgm:prSet/>
      <dgm:spPr/>
      <dgm:t>
        <a:bodyPr/>
        <a:lstStyle/>
        <a:p>
          <a:endParaRPr lang="en-US"/>
        </a:p>
      </dgm:t>
    </dgm:pt>
    <dgm:pt modelId="{8C2D30BC-9728-4727-AC9C-7DD1886B66DA}" type="sibTrans" cxnId="{8AD44159-442C-4DEC-ACDC-2060DD6FE511}">
      <dgm:prSet/>
      <dgm:spPr/>
      <dgm:t>
        <a:bodyPr/>
        <a:lstStyle/>
        <a:p>
          <a:endParaRPr lang="en-US"/>
        </a:p>
      </dgm:t>
    </dgm:pt>
    <dgm:pt modelId="{DC185536-47EC-480B-B419-24BC666B206E}">
      <dgm:prSet phldrT="[Text]" phldr="1"/>
      <dgm:spPr/>
      <dgm:t>
        <a:bodyPr/>
        <a:lstStyle/>
        <a:p>
          <a:endParaRPr lang="en-US"/>
        </a:p>
      </dgm:t>
    </dgm:pt>
    <dgm:pt modelId="{43B3845C-4A8E-4186-AC01-CB23C9CE3CE4}" type="parTrans" cxnId="{D6D3D766-AAF1-452B-B7A5-DE64D7EFBDAC}">
      <dgm:prSet/>
      <dgm:spPr/>
      <dgm:t>
        <a:bodyPr/>
        <a:lstStyle/>
        <a:p>
          <a:endParaRPr lang="en-US"/>
        </a:p>
      </dgm:t>
    </dgm:pt>
    <dgm:pt modelId="{FF327DB0-0FCC-45EC-A004-6349AB5E0A19}" type="sibTrans" cxnId="{D6D3D766-AAF1-452B-B7A5-DE64D7EFBDAC}">
      <dgm:prSet/>
      <dgm:spPr/>
      <dgm:t>
        <a:bodyPr/>
        <a:lstStyle/>
        <a:p>
          <a:endParaRPr lang="en-US"/>
        </a:p>
      </dgm:t>
    </dgm:pt>
    <dgm:pt modelId="{343B6168-99DB-4C0C-9BE7-E54D7B80C5AD}">
      <dgm:prSet phldrT="[Text]" phldr="1"/>
      <dgm:spPr/>
      <dgm:t>
        <a:bodyPr/>
        <a:lstStyle/>
        <a:p>
          <a:endParaRPr lang="en-US"/>
        </a:p>
      </dgm:t>
    </dgm:pt>
    <dgm:pt modelId="{6F98FC42-2370-4FD0-A627-0708511F7F32}" type="parTrans" cxnId="{3DFE3AE5-6DA5-4440-A66F-1437FD4DC5D4}">
      <dgm:prSet/>
      <dgm:spPr/>
      <dgm:t>
        <a:bodyPr/>
        <a:lstStyle/>
        <a:p>
          <a:endParaRPr lang="en-US"/>
        </a:p>
      </dgm:t>
    </dgm:pt>
    <dgm:pt modelId="{95FBDDB6-4174-4619-B543-81DEF6B7716A}" type="sibTrans" cxnId="{3DFE3AE5-6DA5-4440-A66F-1437FD4DC5D4}">
      <dgm:prSet/>
      <dgm:spPr/>
      <dgm:t>
        <a:bodyPr/>
        <a:lstStyle/>
        <a:p>
          <a:endParaRPr lang="en-US"/>
        </a:p>
      </dgm:t>
    </dgm:pt>
    <dgm:pt modelId="{AC73436A-3EE6-4AB1-8B81-F0B7414514C2}">
      <dgm:prSet phldrT="[Text]" phldr="1"/>
      <dgm:spPr/>
      <dgm:t>
        <a:bodyPr/>
        <a:lstStyle/>
        <a:p>
          <a:endParaRPr lang="en-US"/>
        </a:p>
      </dgm:t>
    </dgm:pt>
    <dgm:pt modelId="{67F09836-65ED-439A-8E55-BF0FF6A12BA6}" type="parTrans" cxnId="{667A6532-F93A-4FD0-BD4D-A1165020F36F}">
      <dgm:prSet/>
      <dgm:spPr/>
      <dgm:t>
        <a:bodyPr/>
        <a:lstStyle/>
        <a:p>
          <a:endParaRPr lang="en-US"/>
        </a:p>
      </dgm:t>
    </dgm:pt>
    <dgm:pt modelId="{6C19F97B-9D99-4777-817C-1695A372D4F1}" type="sibTrans" cxnId="{667A6532-F93A-4FD0-BD4D-A1165020F36F}">
      <dgm:prSet/>
      <dgm:spPr/>
      <dgm:t>
        <a:bodyPr/>
        <a:lstStyle/>
        <a:p>
          <a:endParaRPr lang="en-US"/>
        </a:p>
      </dgm:t>
    </dgm:pt>
    <dgm:pt modelId="{352A865C-AD96-4AB1-8A5C-397B7A7D9B07}">
      <dgm:prSet phldrT="[Text]" phldr="1"/>
      <dgm:spPr/>
      <dgm:t>
        <a:bodyPr/>
        <a:lstStyle/>
        <a:p>
          <a:endParaRPr lang="en-US"/>
        </a:p>
      </dgm:t>
    </dgm:pt>
    <dgm:pt modelId="{7EC1ADA9-9F6E-4AFC-AE86-4831D523AA38}" type="parTrans" cxnId="{464AEB83-A961-4BF3-980D-8DBCF9264695}">
      <dgm:prSet/>
      <dgm:spPr/>
      <dgm:t>
        <a:bodyPr/>
        <a:lstStyle/>
        <a:p>
          <a:endParaRPr lang="en-US"/>
        </a:p>
      </dgm:t>
    </dgm:pt>
    <dgm:pt modelId="{7473CF13-22F0-41AF-BD4E-305659448BE2}" type="sibTrans" cxnId="{464AEB83-A961-4BF3-980D-8DBCF9264695}">
      <dgm:prSet/>
      <dgm:spPr/>
      <dgm:t>
        <a:bodyPr/>
        <a:lstStyle/>
        <a:p>
          <a:endParaRPr lang="en-US"/>
        </a:p>
      </dgm:t>
    </dgm:pt>
    <dgm:pt modelId="{9C6F0069-43DC-402D-BD84-1006528FCE04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sr-Cyrl-RS" sz="1300" b="1" dirty="0">
              <a:solidFill>
                <a:schemeClr val="bg1"/>
              </a:solidFill>
            </a:rPr>
            <a:t>Субвенције </a:t>
          </a:r>
          <a:r>
            <a:rPr lang="sr-Cyrl-RS" sz="1300" b="1" dirty="0" smtClean="0">
              <a:solidFill>
                <a:schemeClr val="bg1"/>
              </a:solidFill>
            </a:rPr>
            <a:t>1</a:t>
          </a:r>
          <a:r>
            <a:rPr lang="en-US" sz="1300" b="1" dirty="0" smtClean="0">
              <a:solidFill>
                <a:schemeClr val="bg1"/>
              </a:solidFill>
            </a:rPr>
            <a:t>3</a:t>
          </a:r>
          <a:r>
            <a:rPr lang="sr-Cyrl-RS" sz="1300" b="1" dirty="0" smtClean="0">
              <a:solidFill>
                <a:schemeClr val="bg1"/>
              </a:solidFill>
            </a:rPr>
            <a:t>.755.000,00 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44D9A023-5F81-4677-8A1D-494A76B02F4A}" type="parTrans" cxnId="{A14346A8-4918-4300-9891-20568D283921}">
      <dgm:prSet/>
      <dgm:spPr/>
      <dgm:t>
        <a:bodyPr/>
        <a:lstStyle/>
        <a:p>
          <a:endParaRPr lang="en-US"/>
        </a:p>
      </dgm:t>
    </dgm:pt>
    <dgm:pt modelId="{9FF20664-3F6F-4415-8233-D443550F6854}" type="sibTrans" cxnId="{A14346A8-4918-4300-9891-20568D283921}">
      <dgm:prSet/>
      <dgm:spPr/>
      <dgm:t>
        <a:bodyPr/>
        <a:lstStyle/>
        <a:p>
          <a:endParaRPr lang="en-US"/>
        </a:p>
      </dgm:t>
    </dgm:pt>
    <dgm:pt modelId="{91651A17-950C-49EC-8C35-2517548AE9E6}">
      <dgm:prSet custT="1"/>
      <dgm:spPr>
        <a:solidFill>
          <a:schemeClr val="tx2"/>
        </a:solidFill>
      </dgm:spPr>
      <dgm:t>
        <a:bodyPr/>
        <a:lstStyle/>
        <a:p>
          <a:pPr algn="ctr"/>
          <a:r>
            <a:rPr lang="sr-Cyrl-RS" sz="1300" b="1" dirty="0">
              <a:solidFill>
                <a:schemeClr val="bg1"/>
              </a:solidFill>
            </a:rPr>
            <a:t>Капитални издаци </a:t>
          </a:r>
          <a:r>
            <a:rPr lang="en-US" sz="1300" b="1" dirty="0" smtClean="0">
              <a:solidFill>
                <a:schemeClr val="bg1"/>
              </a:solidFill>
            </a:rPr>
            <a:t>81</a:t>
          </a:r>
          <a:r>
            <a:rPr lang="sr-Cyrl-RS" sz="1300" b="1" dirty="0" smtClean="0">
              <a:solidFill>
                <a:schemeClr val="bg1"/>
              </a:solidFill>
            </a:rPr>
            <a:t>.</a:t>
          </a:r>
          <a:r>
            <a:rPr lang="en-US" sz="1300" b="1" dirty="0" smtClean="0">
              <a:solidFill>
                <a:schemeClr val="bg1"/>
              </a:solidFill>
            </a:rPr>
            <a:t>432</a:t>
          </a:r>
          <a:r>
            <a:rPr lang="sr-Cyrl-RS" sz="1300" b="1" dirty="0" smtClean="0">
              <a:solidFill>
                <a:schemeClr val="bg1"/>
              </a:solidFill>
            </a:rPr>
            <a:t>.6</a:t>
          </a:r>
          <a:r>
            <a:rPr lang="en-US" sz="1300" b="1" dirty="0" smtClean="0">
              <a:solidFill>
                <a:schemeClr val="bg1"/>
              </a:solidFill>
            </a:rPr>
            <a:t>46</a:t>
          </a:r>
          <a:r>
            <a:rPr lang="sr-Cyrl-RS" sz="1300" b="1" dirty="0" smtClean="0">
              <a:solidFill>
                <a:schemeClr val="bg1"/>
              </a:solidFill>
            </a:rPr>
            <a:t>,00 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842A79D3-4827-4424-A76D-539154392405}" type="parTrans" cxnId="{E14E4EEE-087E-4E8C-92C7-D48A2C2A60C4}">
      <dgm:prSet/>
      <dgm:spPr/>
      <dgm:t>
        <a:bodyPr/>
        <a:lstStyle/>
        <a:p>
          <a:endParaRPr lang="en-US"/>
        </a:p>
      </dgm:t>
    </dgm:pt>
    <dgm:pt modelId="{8962C693-DF60-43F6-9F43-7615C2E1439A}" type="sibTrans" cxnId="{E14E4EEE-087E-4E8C-92C7-D48A2C2A60C4}">
      <dgm:prSet/>
      <dgm:spPr/>
      <dgm:t>
        <a:bodyPr/>
        <a:lstStyle/>
        <a:p>
          <a:endParaRPr lang="en-US"/>
        </a:p>
      </dgm:t>
    </dgm:pt>
    <dgm:pt modelId="{3641F520-BAF8-4BA4-A826-44FA753A5F4E}">
      <dgm:prSet/>
      <dgm:spPr/>
      <dgm:t>
        <a:bodyPr/>
        <a:lstStyle/>
        <a:p>
          <a:endParaRPr lang="en-US" dirty="0"/>
        </a:p>
      </dgm:t>
    </dgm:pt>
    <dgm:pt modelId="{31D6B297-275C-4FAC-A07E-4467512471AD}" type="parTrans" cxnId="{D5A26C81-B5CA-4FF9-85ED-60967857EFA6}">
      <dgm:prSet/>
      <dgm:spPr/>
      <dgm:t>
        <a:bodyPr/>
        <a:lstStyle/>
        <a:p>
          <a:endParaRPr lang="en-US"/>
        </a:p>
      </dgm:t>
    </dgm:pt>
    <dgm:pt modelId="{53B82682-8E0C-4903-98EA-36CBB0B8A63B}" type="sibTrans" cxnId="{D5A26C81-B5CA-4FF9-85ED-60967857EFA6}">
      <dgm:prSet/>
      <dgm:spPr/>
      <dgm:t>
        <a:bodyPr/>
        <a:lstStyle/>
        <a:p>
          <a:endParaRPr lang="en-US"/>
        </a:p>
      </dgm:t>
    </dgm:pt>
    <dgm:pt modelId="{3BA9396D-1753-43D3-A703-A75A7C19204B}">
      <dgm:prSet/>
      <dgm:spPr/>
      <dgm:t>
        <a:bodyPr/>
        <a:lstStyle/>
        <a:p>
          <a:endParaRPr lang="en-US" dirty="0"/>
        </a:p>
      </dgm:t>
    </dgm:pt>
    <dgm:pt modelId="{FDC0F8DA-00AF-40CD-B616-B7AA7472101C}" type="parTrans" cxnId="{4A16358E-6F75-4AC0-B6E5-E26F15B1A750}">
      <dgm:prSet/>
      <dgm:spPr/>
      <dgm:t>
        <a:bodyPr/>
        <a:lstStyle/>
        <a:p>
          <a:endParaRPr lang="en-US"/>
        </a:p>
      </dgm:t>
    </dgm:pt>
    <dgm:pt modelId="{869210E2-CDFB-49E6-A3F9-D5A55D2018F0}" type="sibTrans" cxnId="{4A16358E-6F75-4AC0-B6E5-E26F15B1A750}">
      <dgm:prSet/>
      <dgm:spPr/>
      <dgm:t>
        <a:bodyPr/>
        <a:lstStyle/>
        <a:p>
          <a:endParaRPr lang="en-US"/>
        </a:p>
      </dgm:t>
    </dgm:pt>
    <dgm:pt modelId="{C64FD589-26EA-483C-BB5E-C8324A82EAF5}">
      <dgm:prSet/>
      <dgm:spPr/>
      <dgm:t>
        <a:bodyPr/>
        <a:lstStyle/>
        <a:p>
          <a:endParaRPr lang="en-US" dirty="0"/>
        </a:p>
      </dgm:t>
    </dgm:pt>
    <dgm:pt modelId="{1E312D33-14E1-4B2B-A210-2A735401CE1C}" type="parTrans" cxnId="{B6507D96-25C4-4121-9433-2A113978B784}">
      <dgm:prSet/>
      <dgm:spPr/>
      <dgm:t>
        <a:bodyPr/>
        <a:lstStyle/>
        <a:p>
          <a:endParaRPr lang="en-US"/>
        </a:p>
      </dgm:t>
    </dgm:pt>
    <dgm:pt modelId="{46E45D53-1277-4C97-8E3B-323B4EBF62F5}" type="sibTrans" cxnId="{B6507D96-25C4-4121-9433-2A113978B784}">
      <dgm:prSet/>
      <dgm:spPr/>
      <dgm:t>
        <a:bodyPr/>
        <a:lstStyle/>
        <a:p>
          <a:endParaRPr lang="en-US"/>
        </a:p>
      </dgm:t>
    </dgm:pt>
    <dgm:pt modelId="{4746DA87-483C-4B84-9A22-BC58F96CB23A}">
      <dgm:prSet custT="1"/>
      <dgm:spPr>
        <a:solidFill>
          <a:schemeClr val="accent1"/>
        </a:solidFill>
      </dgm:spPr>
      <dgm:t>
        <a:bodyPr/>
        <a:lstStyle/>
        <a:p>
          <a:r>
            <a:rPr lang="sr-Cyrl-RS" sz="1300" b="1" dirty="0">
              <a:solidFill>
                <a:schemeClr val="bg1"/>
              </a:solidFill>
            </a:rPr>
            <a:t>Расходи за </a:t>
          </a:r>
          <a:r>
            <a:rPr lang="sr-Cyrl-RS" sz="1300" b="1" dirty="0" smtClean="0">
              <a:solidFill>
                <a:schemeClr val="bg1"/>
              </a:solidFill>
            </a:rPr>
            <a:t>запослене 5</a:t>
          </a:r>
          <a:r>
            <a:rPr lang="en-US" sz="1300" b="1" dirty="0" smtClean="0">
              <a:solidFill>
                <a:schemeClr val="bg1"/>
              </a:solidFill>
            </a:rPr>
            <a:t>6</a:t>
          </a:r>
          <a:r>
            <a:rPr lang="sr-Cyrl-RS" sz="1300" b="1" dirty="0" smtClean="0">
              <a:solidFill>
                <a:schemeClr val="bg1"/>
              </a:solidFill>
            </a:rPr>
            <a:t>.</a:t>
          </a:r>
          <a:r>
            <a:rPr lang="en-US" sz="1300" b="1" dirty="0" smtClean="0">
              <a:solidFill>
                <a:schemeClr val="bg1"/>
              </a:solidFill>
            </a:rPr>
            <a:t>002</a:t>
          </a:r>
          <a:r>
            <a:rPr lang="sr-Cyrl-RS" sz="1300" b="1" dirty="0" smtClean="0">
              <a:solidFill>
                <a:schemeClr val="bg1"/>
              </a:solidFill>
            </a:rPr>
            <a:t>.</a:t>
          </a:r>
          <a:r>
            <a:rPr lang="en-US" sz="1300" b="1" dirty="0" smtClean="0">
              <a:solidFill>
                <a:schemeClr val="bg1"/>
              </a:solidFill>
            </a:rPr>
            <a:t>736</a:t>
          </a:r>
          <a:r>
            <a:rPr lang="sr-Cyrl-RS" sz="1300" b="1" dirty="0" smtClean="0">
              <a:solidFill>
                <a:schemeClr val="bg1"/>
              </a:solidFill>
            </a:rPr>
            <a:t>,00динара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8A92D324-8EB2-4984-ADCB-62EACF9FECFF}" type="parTrans" cxnId="{0F519843-417F-4196-AE51-1E900F71077B}">
      <dgm:prSet/>
      <dgm:spPr/>
      <dgm:t>
        <a:bodyPr/>
        <a:lstStyle/>
        <a:p>
          <a:endParaRPr lang="en-US"/>
        </a:p>
      </dgm:t>
    </dgm:pt>
    <dgm:pt modelId="{DB95B0B9-5D2D-4D1A-A4F8-70F45A0E9738}" type="sibTrans" cxnId="{0F519843-417F-4196-AE51-1E900F71077B}">
      <dgm:prSet/>
      <dgm:spPr/>
      <dgm:t>
        <a:bodyPr/>
        <a:lstStyle/>
        <a:p>
          <a:endParaRPr lang="en-US"/>
        </a:p>
      </dgm:t>
    </dgm:pt>
    <dgm:pt modelId="{8329AE49-ECD5-4C13-B90F-CA83B6E6F994}">
      <dgm:prSet custT="1"/>
      <dgm:spPr>
        <a:solidFill>
          <a:schemeClr val="accent5"/>
        </a:solidFill>
      </dgm:spPr>
      <dgm:t>
        <a:bodyPr/>
        <a:lstStyle/>
        <a:p>
          <a:r>
            <a:rPr lang="sr-Cyrl-RS" sz="1300" b="1" dirty="0">
              <a:solidFill>
                <a:schemeClr val="bg1"/>
              </a:solidFill>
            </a:rPr>
            <a:t>Социјална помоћ </a:t>
          </a:r>
          <a:r>
            <a:rPr lang="sr-Cyrl-RS" sz="1300" b="1" dirty="0" smtClean="0">
              <a:solidFill>
                <a:schemeClr val="bg1"/>
              </a:solidFill>
            </a:rPr>
            <a:t>1</a:t>
          </a:r>
          <a:r>
            <a:rPr lang="en-US" sz="1300" b="1" dirty="0" smtClean="0">
              <a:solidFill>
                <a:schemeClr val="bg1"/>
              </a:solidFill>
            </a:rPr>
            <a:t>9</a:t>
          </a:r>
          <a:r>
            <a:rPr lang="sr-Cyrl-RS" sz="1300" b="1" dirty="0" smtClean="0">
              <a:solidFill>
                <a:schemeClr val="bg1"/>
              </a:solidFill>
            </a:rPr>
            <a:t>.597.000,00динара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6A3537F1-6C7A-4D5E-9BC9-14D14BE7BA95}" type="parTrans" cxnId="{47BC94C2-46D4-453B-A292-6076A9F8EE3B}">
      <dgm:prSet/>
      <dgm:spPr/>
      <dgm:t>
        <a:bodyPr/>
        <a:lstStyle/>
        <a:p>
          <a:endParaRPr lang="en-US"/>
        </a:p>
      </dgm:t>
    </dgm:pt>
    <dgm:pt modelId="{9CB0C477-89B3-4058-B341-9FC9F0AB6BB2}" type="sibTrans" cxnId="{47BC94C2-46D4-453B-A292-6076A9F8EE3B}">
      <dgm:prSet/>
      <dgm:spPr/>
      <dgm:t>
        <a:bodyPr/>
        <a:lstStyle/>
        <a:p>
          <a:endParaRPr lang="en-US"/>
        </a:p>
      </dgm:t>
    </dgm:pt>
    <dgm:pt modelId="{3FA5C700-C8EE-4CAC-8DA0-0BA7CA952C72}">
      <dgm:prSet custT="1"/>
      <dgm:spPr>
        <a:solidFill>
          <a:schemeClr val="accent4"/>
        </a:solidFill>
      </dgm:spPr>
      <dgm:t>
        <a:bodyPr/>
        <a:lstStyle/>
        <a:p>
          <a:r>
            <a:rPr lang="sr-Cyrl-RS" sz="1300" b="1" dirty="0">
              <a:solidFill>
                <a:schemeClr val="bg1"/>
              </a:solidFill>
            </a:rPr>
            <a:t>Дотације и </a:t>
          </a:r>
          <a:r>
            <a:rPr lang="sr-Cyrl-RS" sz="1300" b="1" dirty="0" smtClean="0">
              <a:solidFill>
                <a:schemeClr val="bg1"/>
              </a:solidFill>
            </a:rPr>
            <a:t>трансфери 3</a:t>
          </a:r>
          <a:r>
            <a:rPr lang="en-US" sz="1300" b="1" dirty="0" smtClean="0">
              <a:solidFill>
                <a:schemeClr val="bg1"/>
              </a:solidFill>
            </a:rPr>
            <a:t>7</a:t>
          </a:r>
          <a:r>
            <a:rPr lang="sr-Cyrl-RS" sz="1300" b="1" dirty="0" smtClean="0">
              <a:solidFill>
                <a:schemeClr val="bg1"/>
              </a:solidFill>
            </a:rPr>
            <a:t>.01</a:t>
          </a:r>
          <a:r>
            <a:rPr lang="en-US" sz="1300" b="1" dirty="0" smtClean="0">
              <a:solidFill>
                <a:schemeClr val="bg1"/>
              </a:solidFill>
            </a:rPr>
            <a:t>8</a:t>
          </a:r>
          <a:r>
            <a:rPr lang="sr-Cyrl-RS" sz="1300" b="1" dirty="0" smtClean="0">
              <a:solidFill>
                <a:schemeClr val="bg1"/>
              </a:solidFill>
            </a:rPr>
            <a:t>.</a:t>
          </a:r>
          <a:r>
            <a:rPr lang="en-US" sz="1300" b="1" dirty="0" smtClean="0">
              <a:solidFill>
                <a:schemeClr val="bg1"/>
              </a:solidFill>
            </a:rPr>
            <a:t>0</a:t>
          </a:r>
          <a:r>
            <a:rPr lang="sr-Cyrl-RS" sz="1300" b="1" dirty="0" smtClean="0">
              <a:solidFill>
                <a:schemeClr val="bg1"/>
              </a:solidFill>
            </a:rPr>
            <a:t>00,00динара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6970CC38-AACF-4350-BF4D-BD796B05B1FA}" type="parTrans" cxnId="{3BA8FFD8-B6F3-4518-99B6-8F25F307CF52}">
      <dgm:prSet/>
      <dgm:spPr/>
      <dgm:t>
        <a:bodyPr/>
        <a:lstStyle/>
        <a:p>
          <a:endParaRPr lang="en-US"/>
        </a:p>
      </dgm:t>
    </dgm:pt>
    <dgm:pt modelId="{61B610E5-4DC8-4394-A22C-5BBE6CDEE232}" type="sibTrans" cxnId="{3BA8FFD8-B6F3-4518-99B6-8F25F307CF52}">
      <dgm:prSet/>
      <dgm:spPr/>
      <dgm:t>
        <a:bodyPr/>
        <a:lstStyle/>
        <a:p>
          <a:endParaRPr lang="en-US"/>
        </a:p>
      </dgm:t>
    </dgm:pt>
    <dgm:pt modelId="{ED01A515-5448-4A3E-A2EC-575448D0F5AA}">
      <dgm:prSet custT="1"/>
      <dgm:spPr>
        <a:solidFill>
          <a:schemeClr val="accent6"/>
        </a:solidFill>
      </dgm:spPr>
      <dgm:t>
        <a:bodyPr/>
        <a:lstStyle/>
        <a:p>
          <a:r>
            <a:rPr lang="sr-Cyrl-RS" sz="1300" b="1" dirty="0">
              <a:solidFill>
                <a:schemeClr val="bg1"/>
              </a:solidFill>
            </a:rPr>
            <a:t>Остали </a:t>
          </a:r>
          <a:r>
            <a:rPr lang="sr-Cyrl-RS" sz="1300" b="1" dirty="0" smtClean="0">
              <a:solidFill>
                <a:schemeClr val="bg1"/>
              </a:solidFill>
            </a:rPr>
            <a:t>расходи 2</a:t>
          </a:r>
          <a:r>
            <a:rPr lang="en-US" sz="1300" b="1" dirty="0" smtClean="0">
              <a:solidFill>
                <a:schemeClr val="bg1"/>
              </a:solidFill>
            </a:rPr>
            <a:t>3</a:t>
          </a:r>
          <a:r>
            <a:rPr lang="sr-Cyrl-RS" sz="1300" b="1" dirty="0" smtClean="0">
              <a:solidFill>
                <a:schemeClr val="bg1"/>
              </a:solidFill>
            </a:rPr>
            <a:t>.</a:t>
          </a:r>
          <a:r>
            <a:rPr lang="en-US" sz="1300" b="1" dirty="0" smtClean="0">
              <a:solidFill>
                <a:schemeClr val="bg1"/>
              </a:solidFill>
            </a:rPr>
            <a:t>649</a:t>
          </a:r>
          <a:r>
            <a:rPr lang="sr-Cyrl-RS" sz="1300" b="1" dirty="0" smtClean="0">
              <a:solidFill>
                <a:schemeClr val="bg1"/>
              </a:solidFill>
            </a:rPr>
            <a:t>.000,00 динара</a:t>
          </a:r>
          <a:endParaRPr lang="en-US" sz="1300" b="1" dirty="0">
            <a:solidFill>
              <a:schemeClr val="bg1"/>
            </a:solidFill>
          </a:endParaRPr>
        </a:p>
      </dgm:t>
    </dgm:pt>
    <dgm:pt modelId="{3C8BC949-583D-42C4-9E18-497A2FA6C1D3}" type="parTrans" cxnId="{30638209-A4D1-4BFE-943D-C66C72DB50AF}">
      <dgm:prSet/>
      <dgm:spPr/>
      <dgm:t>
        <a:bodyPr/>
        <a:lstStyle/>
        <a:p>
          <a:endParaRPr lang="en-US"/>
        </a:p>
      </dgm:t>
    </dgm:pt>
    <dgm:pt modelId="{B658162B-CA61-458F-8F17-E18D499D4DE8}" type="sibTrans" cxnId="{30638209-A4D1-4BFE-943D-C66C72DB50AF}">
      <dgm:prSet/>
      <dgm:spPr/>
      <dgm:t>
        <a:bodyPr/>
        <a:lstStyle/>
        <a:p>
          <a:endParaRPr lang="en-US"/>
        </a:p>
      </dgm:t>
    </dgm:pt>
    <dgm:pt modelId="{AE26BF5A-34A6-4192-8BEA-D9ECFB94164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sr-Cyrl-RS" sz="1300" b="1" dirty="0">
              <a:solidFill>
                <a:schemeClr val="bg1"/>
              </a:solidFill>
            </a:rPr>
            <a:t>Средства резерве </a:t>
          </a:r>
          <a:r>
            <a:rPr lang="sr-Cyrl-RS" sz="1300" b="1" dirty="0" smtClean="0">
              <a:solidFill>
                <a:schemeClr val="bg1"/>
              </a:solidFill>
            </a:rPr>
            <a:t>1.300.000,00</a:t>
          </a:r>
          <a:endParaRPr lang="en-US" sz="1300" b="1" dirty="0">
            <a:solidFill>
              <a:schemeClr val="bg1"/>
            </a:solidFill>
          </a:endParaRPr>
        </a:p>
      </dgm:t>
    </dgm:pt>
    <dgm:pt modelId="{053AEA0B-0F73-4DAC-9295-FCA55D0C5C5A}" type="parTrans" cxnId="{C2BA2E7D-A4DC-497F-82AA-B05171512E7B}">
      <dgm:prSet/>
      <dgm:spPr/>
      <dgm:t>
        <a:bodyPr/>
        <a:lstStyle/>
        <a:p>
          <a:endParaRPr lang="en-US"/>
        </a:p>
      </dgm:t>
    </dgm:pt>
    <dgm:pt modelId="{F67939D1-3ADF-4276-A6FA-0083CE5DA4FA}" type="sibTrans" cxnId="{C2BA2E7D-A4DC-497F-82AA-B05171512E7B}">
      <dgm:prSet/>
      <dgm:spPr/>
      <dgm:t>
        <a:bodyPr/>
        <a:lstStyle/>
        <a:p>
          <a:endParaRPr lang="en-US"/>
        </a:p>
      </dgm:t>
    </dgm:pt>
    <dgm:pt modelId="{F4B68BA8-694B-4B7F-8215-68903FFCD2D7}" type="pres">
      <dgm:prSet presAssocID="{B1BE2A8E-285E-4C69-9BFF-CE48B252AA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9436B1-B652-4794-B4F4-4850647DACEB}" type="pres">
      <dgm:prSet presAssocID="{9ED1A3B2-A381-4201-823D-E4B4F944886D}" presName="centerShape" presStyleLbl="node0" presStyleIdx="0" presStyleCnt="1" custScaleX="154702" custScaleY="134986"/>
      <dgm:spPr/>
      <dgm:t>
        <a:bodyPr/>
        <a:lstStyle/>
        <a:p>
          <a:endParaRPr lang="en-US"/>
        </a:p>
      </dgm:t>
    </dgm:pt>
    <dgm:pt modelId="{73F305AC-CFDC-45B1-8AB8-6FABD1C99179}" type="pres">
      <dgm:prSet presAssocID="{A7091EAC-498C-4E8C-B46B-331B042A0C75}" presName="node" presStyleLbl="node1" presStyleIdx="0" presStyleCnt="8" custScaleX="186337" custScaleY="136277" custRadScaleRad="87617" custRadScaleInc="251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91651-56D0-404C-82B0-25ACBF882A98}" type="pres">
      <dgm:prSet presAssocID="{A7091EAC-498C-4E8C-B46B-331B042A0C75}" presName="dummy" presStyleCnt="0"/>
      <dgm:spPr/>
    </dgm:pt>
    <dgm:pt modelId="{44C62812-7B8C-4DB2-9C0D-14651D9AFC46}" type="pres">
      <dgm:prSet presAssocID="{686A1A37-AC61-4EC6-8398-59788F898E91}" presName="sibTrans" presStyleLbl="sibTrans2D1" presStyleIdx="0" presStyleCnt="8"/>
      <dgm:spPr/>
      <dgm:t>
        <a:bodyPr/>
        <a:lstStyle/>
        <a:p>
          <a:endParaRPr lang="en-US"/>
        </a:p>
      </dgm:t>
    </dgm:pt>
    <dgm:pt modelId="{A14630AA-C1BD-4A7E-B665-0A7C9B6C19C9}" type="pres">
      <dgm:prSet presAssocID="{3FA5C700-C8EE-4CAC-8DA0-0BA7CA952C72}" presName="node" presStyleLbl="node1" presStyleIdx="1" presStyleCnt="8" custScaleX="179358" custScaleY="129967" custRadScaleRad="108398" custRadScaleInc="53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74404-DEC3-43DE-B1B0-FCCBA45B0B53}" type="pres">
      <dgm:prSet presAssocID="{3FA5C700-C8EE-4CAC-8DA0-0BA7CA952C72}" presName="dummy" presStyleCnt="0"/>
      <dgm:spPr/>
    </dgm:pt>
    <dgm:pt modelId="{5D42F3FF-3AAD-4819-B004-ADDCB69227EB}" type="pres">
      <dgm:prSet presAssocID="{61B610E5-4DC8-4394-A22C-5BBE6CDEE232}" presName="sibTrans" presStyleLbl="sibTrans2D1" presStyleIdx="1" presStyleCnt="8"/>
      <dgm:spPr/>
      <dgm:t>
        <a:bodyPr/>
        <a:lstStyle/>
        <a:p>
          <a:endParaRPr lang="en-US"/>
        </a:p>
      </dgm:t>
    </dgm:pt>
    <dgm:pt modelId="{E43F7264-94BE-4E7E-8A98-A0D70BB3AF06}" type="pres">
      <dgm:prSet presAssocID="{4746DA87-483C-4B84-9A22-BC58F96CB23A}" presName="node" presStyleLbl="node1" presStyleIdx="2" presStyleCnt="8" custScaleX="164023" custScaleY="119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EF9CE-45BC-491C-9A74-72874D860E58}" type="pres">
      <dgm:prSet presAssocID="{4746DA87-483C-4B84-9A22-BC58F96CB23A}" presName="dummy" presStyleCnt="0"/>
      <dgm:spPr/>
    </dgm:pt>
    <dgm:pt modelId="{19B05264-FBF1-4254-AA6E-8DA1048C9EC5}" type="pres">
      <dgm:prSet presAssocID="{DB95B0B9-5D2D-4D1A-A4F8-70F45A0E9738}" presName="sibTrans" presStyleLbl="sibTrans2D1" presStyleIdx="2" presStyleCnt="8"/>
      <dgm:spPr/>
      <dgm:t>
        <a:bodyPr/>
        <a:lstStyle/>
        <a:p>
          <a:endParaRPr lang="en-US"/>
        </a:p>
      </dgm:t>
    </dgm:pt>
    <dgm:pt modelId="{115526CD-270E-4C52-A164-15F2B6F9FE39}" type="pres">
      <dgm:prSet presAssocID="{8329AE49-ECD5-4C13-B90F-CA83B6E6F994}" presName="node" presStyleLbl="node1" presStyleIdx="3" presStyleCnt="8" custScaleX="160246" custScaleY="138096" custRadScaleRad="116380" custRadScaleInc="-657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2822E-2282-4D84-AEA3-97E5D7F5026E}" type="pres">
      <dgm:prSet presAssocID="{8329AE49-ECD5-4C13-B90F-CA83B6E6F994}" presName="dummy" presStyleCnt="0"/>
      <dgm:spPr/>
    </dgm:pt>
    <dgm:pt modelId="{1EBC4AA2-7966-4002-8CE2-7479E65C1C79}" type="pres">
      <dgm:prSet presAssocID="{9CB0C477-89B3-4058-B341-9FC9F0AB6BB2}" presName="sibTrans" presStyleLbl="sibTrans2D1" presStyleIdx="3" presStyleCnt="8"/>
      <dgm:spPr/>
      <dgm:t>
        <a:bodyPr/>
        <a:lstStyle/>
        <a:p>
          <a:endParaRPr lang="en-US"/>
        </a:p>
      </dgm:t>
    </dgm:pt>
    <dgm:pt modelId="{5101AD7C-EA94-402A-A388-0FD916639D60}" type="pres">
      <dgm:prSet presAssocID="{9C6F0069-43DC-402D-BD84-1006528FCE04}" presName="node" presStyleLbl="node1" presStyleIdx="4" presStyleCnt="8" custScaleX="177126" custScaleY="135271" custRadScaleRad="86668" custRadScaleInc="-30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96767-E761-4683-B475-54E34622C9C1}" type="pres">
      <dgm:prSet presAssocID="{9C6F0069-43DC-402D-BD84-1006528FCE04}" presName="dummy" presStyleCnt="0"/>
      <dgm:spPr/>
    </dgm:pt>
    <dgm:pt modelId="{FC9B55A0-D6BC-47A3-92D9-CF0D462CBA3E}" type="pres">
      <dgm:prSet presAssocID="{9FF20664-3F6F-4415-8233-D443550F6854}" presName="sibTrans" presStyleLbl="sibTrans2D1" presStyleIdx="4" presStyleCnt="8"/>
      <dgm:spPr/>
      <dgm:t>
        <a:bodyPr/>
        <a:lstStyle/>
        <a:p>
          <a:endParaRPr lang="en-US"/>
        </a:p>
      </dgm:t>
    </dgm:pt>
    <dgm:pt modelId="{D19ADD6D-9F0A-4766-B637-BB2D5495A9BB}" type="pres">
      <dgm:prSet presAssocID="{ED01A515-5448-4A3E-A2EC-575448D0F5AA}" presName="node" presStyleLbl="node1" presStyleIdx="5" presStyleCnt="8" custScaleX="161811" custScaleY="139854" custRadScaleRad="112250" custRadScaleInc="396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DB137-9ACF-4A5D-915D-C6DEF62C671A}" type="pres">
      <dgm:prSet presAssocID="{ED01A515-5448-4A3E-A2EC-575448D0F5AA}" presName="dummy" presStyleCnt="0"/>
      <dgm:spPr/>
    </dgm:pt>
    <dgm:pt modelId="{84EFD8D8-F116-4363-8F07-0BDD118D8287}" type="pres">
      <dgm:prSet presAssocID="{B658162B-CA61-458F-8F17-E18D499D4DE8}" presName="sibTrans" presStyleLbl="sibTrans2D1" presStyleIdx="5" presStyleCnt="8"/>
      <dgm:spPr/>
      <dgm:t>
        <a:bodyPr/>
        <a:lstStyle/>
        <a:p>
          <a:endParaRPr lang="en-US"/>
        </a:p>
      </dgm:t>
    </dgm:pt>
    <dgm:pt modelId="{4F05B281-B6DB-45BB-A427-1BF92AADC139}" type="pres">
      <dgm:prSet presAssocID="{AE26BF5A-34A6-4192-8BEA-D9ECFB941642}" presName="node" presStyleLbl="node1" presStyleIdx="6" presStyleCnt="8" custScaleX="163043" custScaleY="135394" custRadScaleRad="91445" custRadScaleInc="-1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FE719-4F44-4DDA-B702-82A372856A51}" type="pres">
      <dgm:prSet presAssocID="{AE26BF5A-34A6-4192-8BEA-D9ECFB941642}" presName="dummy" presStyleCnt="0"/>
      <dgm:spPr/>
    </dgm:pt>
    <dgm:pt modelId="{C0575E5C-DEAA-49FF-9C6A-0DF4C03D040D}" type="pres">
      <dgm:prSet presAssocID="{F67939D1-3ADF-4276-A6FA-0083CE5DA4FA}" presName="sibTrans" presStyleLbl="sibTrans2D1" presStyleIdx="6" presStyleCnt="8"/>
      <dgm:spPr/>
      <dgm:t>
        <a:bodyPr/>
        <a:lstStyle/>
        <a:p>
          <a:endParaRPr lang="en-US"/>
        </a:p>
      </dgm:t>
    </dgm:pt>
    <dgm:pt modelId="{2D6C03BD-4023-431E-84F6-C080A9961C8A}" type="pres">
      <dgm:prSet presAssocID="{91651A17-950C-49EC-8C35-2517548AE9E6}" presName="node" presStyleLbl="node1" presStyleIdx="7" presStyleCnt="8" custScaleX="199900" custScaleY="131362" custRadScaleRad="99768" custRadScaleInc="-34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8787D-F4B0-463A-AA6F-94706894BC8C}" type="pres">
      <dgm:prSet presAssocID="{91651A17-950C-49EC-8C35-2517548AE9E6}" presName="dummy" presStyleCnt="0"/>
      <dgm:spPr/>
    </dgm:pt>
    <dgm:pt modelId="{7C884431-F906-455C-AAF5-4FBEC1E13C27}" type="pres">
      <dgm:prSet presAssocID="{8962C693-DF60-43F6-9F43-7615C2E1439A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15B25BE7-B61F-4399-8DBB-F360C2BA96E5}" type="presOf" srcId="{686A1A37-AC61-4EC6-8398-59788F898E91}" destId="{44C62812-7B8C-4DB2-9C0D-14651D9AFC46}" srcOrd="0" destOrd="0" presId="urn:microsoft.com/office/officeart/2005/8/layout/radial6"/>
    <dgm:cxn modelId="{6AD463C1-088C-44BE-8C34-750F20CE8DA0}" type="presOf" srcId="{3FA5C700-C8EE-4CAC-8DA0-0BA7CA952C72}" destId="{A14630AA-C1BD-4A7E-B665-0A7C9B6C19C9}" srcOrd="0" destOrd="0" presId="urn:microsoft.com/office/officeart/2005/8/layout/radial6"/>
    <dgm:cxn modelId="{D6D3D766-AAF1-452B-B7A5-DE64D7EFBDAC}" srcId="{7D1C9009-9B60-4C15-8E3B-F949FAB90776}" destId="{DC185536-47EC-480B-B419-24BC666B206E}" srcOrd="1" destOrd="0" parTransId="{43B3845C-4A8E-4186-AC01-CB23C9CE3CE4}" sibTransId="{FF327DB0-0FCC-45EC-A004-6349AB5E0A19}"/>
    <dgm:cxn modelId="{28F1F12C-F4AD-4E97-81E8-8618F0209646}" srcId="{B1BE2A8E-285E-4C69-9BFF-CE48B252AA50}" destId="{9ED1A3B2-A381-4201-823D-E4B4F944886D}" srcOrd="0" destOrd="0" parTransId="{73ADFC91-EAB5-4621-8C76-D207DF7E46EB}" sibTransId="{BBBE51B8-3D99-4D37-A53E-85F69FB1F8D4}"/>
    <dgm:cxn modelId="{3BA8FFD8-B6F3-4518-99B6-8F25F307CF52}" srcId="{9ED1A3B2-A381-4201-823D-E4B4F944886D}" destId="{3FA5C700-C8EE-4CAC-8DA0-0BA7CA952C72}" srcOrd="1" destOrd="0" parTransId="{6970CC38-AACF-4350-BF4D-BD796B05B1FA}" sibTransId="{61B610E5-4DC8-4394-A22C-5BBE6CDEE232}"/>
    <dgm:cxn modelId="{C11E6F22-FD2F-49D2-BD48-3542B5EC8C51}" type="presOf" srcId="{F67939D1-3ADF-4276-A6FA-0083CE5DA4FA}" destId="{C0575E5C-DEAA-49FF-9C6A-0DF4C03D040D}" srcOrd="0" destOrd="0" presId="urn:microsoft.com/office/officeart/2005/8/layout/radial6"/>
    <dgm:cxn modelId="{65DC7EE8-791F-4453-AEE4-351692992E5F}" type="presOf" srcId="{B1BE2A8E-285E-4C69-9BFF-CE48B252AA50}" destId="{F4B68BA8-694B-4B7F-8215-68903FFCD2D7}" srcOrd="0" destOrd="0" presId="urn:microsoft.com/office/officeart/2005/8/layout/radial6"/>
    <dgm:cxn modelId="{464AEB83-A961-4BF3-980D-8DBCF9264695}" srcId="{343B6168-99DB-4C0C-9BE7-E54D7B80C5AD}" destId="{352A865C-AD96-4AB1-8A5C-397B7A7D9B07}" srcOrd="1" destOrd="0" parTransId="{7EC1ADA9-9F6E-4AFC-AE86-4831D523AA38}" sibTransId="{7473CF13-22F0-41AF-BD4E-305659448BE2}"/>
    <dgm:cxn modelId="{47BC94C2-46D4-453B-A292-6076A9F8EE3B}" srcId="{9ED1A3B2-A381-4201-823D-E4B4F944886D}" destId="{8329AE49-ECD5-4C13-B90F-CA83B6E6F994}" srcOrd="3" destOrd="0" parTransId="{6A3537F1-6C7A-4D5E-9BC9-14D14BE7BA95}" sibTransId="{9CB0C477-89B3-4058-B341-9FC9F0AB6BB2}"/>
    <dgm:cxn modelId="{79367CFA-29E9-494C-A699-58E7C53282C6}" type="presOf" srcId="{61B610E5-4DC8-4394-A22C-5BBE6CDEE232}" destId="{5D42F3FF-3AAD-4819-B004-ADDCB69227EB}" srcOrd="0" destOrd="0" presId="urn:microsoft.com/office/officeart/2005/8/layout/radial6"/>
    <dgm:cxn modelId="{3E3F65F0-4760-477C-86B5-CB390EDD29DB}" type="presOf" srcId="{8962C693-DF60-43F6-9F43-7615C2E1439A}" destId="{7C884431-F906-455C-AAF5-4FBEC1E13C27}" srcOrd="0" destOrd="0" presId="urn:microsoft.com/office/officeart/2005/8/layout/radial6"/>
    <dgm:cxn modelId="{DA7610CE-0D19-48FA-ADF1-4992EAE53341}" type="presOf" srcId="{9CB0C477-89B3-4058-B341-9FC9F0AB6BB2}" destId="{1EBC4AA2-7966-4002-8CE2-7479E65C1C79}" srcOrd="0" destOrd="0" presId="urn:microsoft.com/office/officeart/2005/8/layout/radial6"/>
    <dgm:cxn modelId="{B6507D96-25C4-4121-9433-2A113978B784}" srcId="{B1BE2A8E-285E-4C69-9BFF-CE48B252AA50}" destId="{C64FD589-26EA-483C-BB5E-C8324A82EAF5}" srcOrd="2" destOrd="0" parTransId="{1E312D33-14E1-4B2B-A210-2A735401CE1C}" sibTransId="{46E45D53-1277-4C97-8E3B-323B4EBF62F5}"/>
    <dgm:cxn modelId="{A14346A8-4918-4300-9891-20568D283921}" srcId="{9ED1A3B2-A381-4201-823D-E4B4F944886D}" destId="{9C6F0069-43DC-402D-BD84-1006528FCE04}" srcOrd="4" destOrd="0" parTransId="{44D9A023-5F81-4677-8A1D-494A76B02F4A}" sibTransId="{9FF20664-3F6F-4415-8233-D443550F6854}"/>
    <dgm:cxn modelId="{4E693A1F-A818-494A-9191-6DDA96FF0598}" type="presOf" srcId="{A7091EAC-498C-4E8C-B46B-331B042A0C75}" destId="{73F305AC-CFDC-45B1-8AB8-6FABD1C99179}" srcOrd="0" destOrd="0" presId="urn:microsoft.com/office/officeart/2005/8/layout/radial6"/>
    <dgm:cxn modelId="{9CBCBA83-8BC0-4D9D-8F59-4CE72862435A}" type="presOf" srcId="{91651A17-950C-49EC-8C35-2517548AE9E6}" destId="{2D6C03BD-4023-431E-84F6-C080A9961C8A}" srcOrd="0" destOrd="0" presId="urn:microsoft.com/office/officeart/2005/8/layout/radial6"/>
    <dgm:cxn modelId="{5C9EFB21-D730-469F-BCC2-6ADA252CF713}" type="presOf" srcId="{B658162B-CA61-458F-8F17-E18D499D4DE8}" destId="{84EFD8D8-F116-4363-8F07-0BDD118D8287}" srcOrd="0" destOrd="0" presId="urn:microsoft.com/office/officeart/2005/8/layout/radial6"/>
    <dgm:cxn modelId="{4A16358E-6F75-4AC0-B6E5-E26F15B1A750}" srcId="{B1BE2A8E-285E-4C69-9BFF-CE48B252AA50}" destId="{3BA9396D-1753-43D3-A703-A75A7C19204B}" srcOrd="1" destOrd="0" parTransId="{FDC0F8DA-00AF-40CD-B616-B7AA7472101C}" sibTransId="{869210E2-CDFB-49E6-A3F9-D5A55D2018F0}"/>
    <dgm:cxn modelId="{57289D19-F335-4D68-AC7E-5582D07598B2}" type="presOf" srcId="{9FF20664-3F6F-4415-8233-D443550F6854}" destId="{FC9B55A0-D6BC-47A3-92D9-CF0D462CBA3E}" srcOrd="0" destOrd="0" presId="urn:microsoft.com/office/officeart/2005/8/layout/radial6"/>
    <dgm:cxn modelId="{D5A26C81-B5CA-4FF9-85ED-60967857EFA6}" srcId="{B1BE2A8E-285E-4C69-9BFF-CE48B252AA50}" destId="{3641F520-BAF8-4BA4-A826-44FA753A5F4E}" srcOrd="3" destOrd="0" parTransId="{31D6B297-275C-4FAC-A07E-4467512471AD}" sibTransId="{53B82682-8E0C-4903-98EA-36CBB0B8A63B}"/>
    <dgm:cxn modelId="{AF333ABE-6D5B-4845-91C6-0C3A13CCB688}" type="presOf" srcId="{8329AE49-ECD5-4C13-B90F-CA83B6E6F994}" destId="{115526CD-270E-4C52-A164-15F2B6F9FE39}" srcOrd="0" destOrd="0" presId="urn:microsoft.com/office/officeart/2005/8/layout/radial6"/>
    <dgm:cxn modelId="{4E6E6427-5348-4ECF-99CC-46CA5F3BDA5F}" srcId="{B1BE2A8E-285E-4C69-9BFF-CE48B252AA50}" destId="{7D1C9009-9B60-4C15-8E3B-F949FAB90776}" srcOrd="4" destOrd="0" parTransId="{E75197AC-E7B0-4C26-9D1F-47E47BE7CCEF}" sibTransId="{9D56A871-CE7A-4922-AAF9-9D95A29D1039}"/>
    <dgm:cxn modelId="{BD8B088F-38DD-4C61-9C7F-39D38AF469D9}" type="presOf" srcId="{DB95B0B9-5D2D-4D1A-A4F8-70F45A0E9738}" destId="{19B05264-FBF1-4254-AA6E-8DA1048C9EC5}" srcOrd="0" destOrd="0" presId="urn:microsoft.com/office/officeart/2005/8/layout/radial6"/>
    <dgm:cxn modelId="{0BB795E9-FFF1-4A2D-878C-FAE1C6BDCC87}" type="presOf" srcId="{9C6F0069-43DC-402D-BD84-1006528FCE04}" destId="{5101AD7C-EA94-402A-A388-0FD916639D60}" srcOrd="0" destOrd="0" presId="urn:microsoft.com/office/officeart/2005/8/layout/radial6"/>
    <dgm:cxn modelId="{8AD44159-442C-4DEC-ACDC-2060DD6FE511}" srcId="{7D1C9009-9B60-4C15-8E3B-F949FAB90776}" destId="{BEBB7508-5593-4665-86D9-67DC9EEDFE00}" srcOrd="0" destOrd="0" parTransId="{C01D930E-241E-4B8F-9FFE-A12F23D4AE61}" sibTransId="{8C2D30BC-9728-4727-AC9C-7DD1886B66DA}"/>
    <dgm:cxn modelId="{0F519843-417F-4196-AE51-1E900F71077B}" srcId="{9ED1A3B2-A381-4201-823D-E4B4F944886D}" destId="{4746DA87-483C-4B84-9A22-BC58F96CB23A}" srcOrd="2" destOrd="0" parTransId="{8A92D324-8EB2-4984-ADCB-62EACF9FECFF}" sibTransId="{DB95B0B9-5D2D-4D1A-A4F8-70F45A0E9738}"/>
    <dgm:cxn modelId="{667A6532-F93A-4FD0-BD4D-A1165020F36F}" srcId="{343B6168-99DB-4C0C-9BE7-E54D7B80C5AD}" destId="{AC73436A-3EE6-4AB1-8B81-F0B7414514C2}" srcOrd="0" destOrd="0" parTransId="{67F09836-65ED-439A-8E55-BF0FF6A12BA6}" sibTransId="{6C19F97B-9D99-4777-817C-1695A372D4F1}"/>
    <dgm:cxn modelId="{3DFE3AE5-6DA5-4440-A66F-1437FD4DC5D4}" srcId="{B1BE2A8E-285E-4C69-9BFF-CE48B252AA50}" destId="{343B6168-99DB-4C0C-9BE7-E54D7B80C5AD}" srcOrd="5" destOrd="0" parTransId="{6F98FC42-2370-4FD0-A627-0708511F7F32}" sibTransId="{95FBDDB6-4174-4619-B543-81DEF6B7716A}"/>
    <dgm:cxn modelId="{E14E4EEE-087E-4E8C-92C7-D48A2C2A60C4}" srcId="{9ED1A3B2-A381-4201-823D-E4B4F944886D}" destId="{91651A17-950C-49EC-8C35-2517548AE9E6}" srcOrd="7" destOrd="0" parTransId="{842A79D3-4827-4424-A76D-539154392405}" sibTransId="{8962C693-DF60-43F6-9F43-7615C2E1439A}"/>
    <dgm:cxn modelId="{5EC1D513-D8D4-45F0-8AFD-7633B3DF7A52}" type="presOf" srcId="{4746DA87-483C-4B84-9A22-BC58F96CB23A}" destId="{E43F7264-94BE-4E7E-8A98-A0D70BB3AF06}" srcOrd="0" destOrd="0" presId="urn:microsoft.com/office/officeart/2005/8/layout/radial6"/>
    <dgm:cxn modelId="{C2BA2E7D-A4DC-497F-82AA-B05171512E7B}" srcId="{9ED1A3B2-A381-4201-823D-E4B4F944886D}" destId="{AE26BF5A-34A6-4192-8BEA-D9ECFB941642}" srcOrd="6" destOrd="0" parTransId="{053AEA0B-0F73-4DAC-9295-FCA55D0C5C5A}" sibTransId="{F67939D1-3ADF-4276-A6FA-0083CE5DA4FA}"/>
    <dgm:cxn modelId="{D9AC742A-917E-4818-8C2B-93B8B4D0D262}" type="presOf" srcId="{AE26BF5A-34A6-4192-8BEA-D9ECFB941642}" destId="{4F05B281-B6DB-45BB-A427-1BF92AADC139}" srcOrd="0" destOrd="0" presId="urn:microsoft.com/office/officeart/2005/8/layout/radial6"/>
    <dgm:cxn modelId="{30638209-A4D1-4BFE-943D-C66C72DB50AF}" srcId="{9ED1A3B2-A381-4201-823D-E4B4F944886D}" destId="{ED01A515-5448-4A3E-A2EC-575448D0F5AA}" srcOrd="5" destOrd="0" parTransId="{3C8BC949-583D-42C4-9E18-497A2FA6C1D3}" sibTransId="{B658162B-CA61-458F-8F17-E18D499D4DE8}"/>
    <dgm:cxn modelId="{FCCD6129-1EC0-448C-BF7A-51C6647345E8}" type="presOf" srcId="{ED01A515-5448-4A3E-A2EC-575448D0F5AA}" destId="{D19ADD6D-9F0A-4766-B637-BB2D5495A9BB}" srcOrd="0" destOrd="0" presId="urn:microsoft.com/office/officeart/2005/8/layout/radial6"/>
    <dgm:cxn modelId="{AE26F329-897E-412E-A92A-D95A8804158B}" srcId="{9ED1A3B2-A381-4201-823D-E4B4F944886D}" destId="{A7091EAC-498C-4E8C-B46B-331B042A0C75}" srcOrd="0" destOrd="0" parTransId="{5263AC43-AEF9-405C-B9BD-C1E77733E429}" sibTransId="{686A1A37-AC61-4EC6-8398-59788F898E91}"/>
    <dgm:cxn modelId="{3EF3403C-A42B-483C-89B0-BC54F70E5592}" type="presOf" srcId="{9ED1A3B2-A381-4201-823D-E4B4F944886D}" destId="{E59436B1-B652-4794-B4F4-4850647DACEB}" srcOrd="0" destOrd="0" presId="urn:microsoft.com/office/officeart/2005/8/layout/radial6"/>
    <dgm:cxn modelId="{D556896D-64B6-4407-9D72-65AD81369266}" type="presParOf" srcId="{F4B68BA8-694B-4B7F-8215-68903FFCD2D7}" destId="{E59436B1-B652-4794-B4F4-4850647DACEB}" srcOrd="0" destOrd="0" presId="urn:microsoft.com/office/officeart/2005/8/layout/radial6"/>
    <dgm:cxn modelId="{968B3330-4EC7-4038-9A79-3DB0A8717D55}" type="presParOf" srcId="{F4B68BA8-694B-4B7F-8215-68903FFCD2D7}" destId="{73F305AC-CFDC-45B1-8AB8-6FABD1C99179}" srcOrd="1" destOrd="0" presId="urn:microsoft.com/office/officeart/2005/8/layout/radial6"/>
    <dgm:cxn modelId="{083B0CD6-7D88-48FE-AFF8-2770061EF1B9}" type="presParOf" srcId="{F4B68BA8-694B-4B7F-8215-68903FFCD2D7}" destId="{DA491651-56D0-404C-82B0-25ACBF882A98}" srcOrd="2" destOrd="0" presId="urn:microsoft.com/office/officeart/2005/8/layout/radial6"/>
    <dgm:cxn modelId="{16D38BD4-C749-43E9-9B4D-823F3BABD9FB}" type="presParOf" srcId="{F4B68BA8-694B-4B7F-8215-68903FFCD2D7}" destId="{44C62812-7B8C-4DB2-9C0D-14651D9AFC46}" srcOrd="3" destOrd="0" presId="urn:microsoft.com/office/officeart/2005/8/layout/radial6"/>
    <dgm:cxn modelId="{260041D7-6D0A-428E-8B93-851C50B7B7FF}" type="presParOf" srcId="{F4B68BA8-694B-4B7F-8215-68903FFCD2D7}" destId="{A14630AA-C1BD-4A7E-B665-0A7C9B6C19C9}" srcOrd="4" destOrd="0" presId="urn:microsoft.com/office/officeart/2005/8/layout/radial6"/>
    <dgm:cxn modelId="{0CF0692D-2CC1-4A7C-9D34-EF2560B3E5F1}" type="presParOf" srcId="{F4B68BA8-694B-4B7F-8215-68903FFCD2D7}" destId="{B3474404-DEC3-43DE-B1B0-FCCBA45B0B53}" srcOrd="5" destOrd="0" presId="urn:microsoft.com/office/officeart/2005/8/layout/radial6"/>
    <dgm:cxn modelId="{AF9F521A-6219-4917-9E1D-59F3BF42F08F}" type="presParOf" srcId="{F4B68BA8-694B-4B7F-8215-68903FFCD2D7}" destId="{5D42F3FF-3AAD-4819-B004-ADDCB69227EB}" srcOrd="6" destOrd="0" presId="urn:microsoft.com/office/officeart/2005/8/layout/radial6"/>
    <dgm:cxn modelId="{FEBE1266-ACDB-43EC-B9AF-A927FC3322F9}" type="presParOf" srcId="{F4B68BA8-694B-4B7F-8215-68903FFCD2D7}" destId="{E43F7264-94BE-4E7E-8A98-A0D70BB3AF06}" srcOrd="7" destOrd="0" presId="urn:microsoft.com/office/officeart/2005/8/layout/radial6"/>
    <dgm:cxn modelId="{DF58FAA5-9051-47B7-9B31-61C6C5137AE0}" type="presParOf" srcId="{F4B68BA8-694B-4B7F-8215-68903FFCD2D7}" destId="{931EF9CE-45BC-491C-9A74-72874D860E58}" srcOrd="8" destOrd="0" presId="urn:microsoft.com/office/officeart/2005/8/layout/radial6"/>
    <dgm:cxn modelId="{8F9F5FD1-5694-48A5-BB25-459151FF677D}" type="presParOf" srcId="{F4B68BA8-694B-4B7F-8215-68903FFCD2D7}" destId="{19B05264-FBF1-4254-AA6E-8DA1048C9EC5}" srcOrd="9" destOrd="0" presId="urn:microsoft.com/office/officeart/2005/8/layout/radial6"/>
    <dgm:cxn modelId="{72A42ED5-3446-4DE8-A4D3-148A0A30BDBF}" type="presParOf" srcId="{F4B68BA8-694B-4B7F-8215-68903FFCD2D7}" destId="{115526CD-270E-4C52-A164-15F2B6F9FE39}" srcOrd="10" destOrd="0" presId="urn:microsoft.com/office/officeart/2005/8/layout/radial6"/>
    <dgm:cxn modelId="{F5160239-523C-416B-B3F0-76F9EFD3254F}" type="presParOf" srcId="{F4B68BA8-694B-4B7F-8215-68903FFCD2D7}" destId="{E442822E-2282-4D84-AEA3-97E5D7F5026E}" srcOrd="11" destOrd="0" presId="urn:microsoft.com/office/officeart/2005/8/layout/radial6"/>
    <dgm:cxn modelId="{5959F9D9-A684-41D8-BEE2-DE8852492309}" type="presParOf" srcId="{F4B68BA8-694B-4B7F-8215-68903FFCD2D7}" destId="{1EBC4AA2-7966-4002-8CE2-7479E65C1C79}" srcOrd="12" destOrd="0" presId="urn:microsoft.com/office/officeart/2005/8/layout/radial6"/>
    <dgm:cxn modelId="{0657E8C1-01D7-4CC0-B548-C8E5739E41EB}" type="presParOf" srcId="{F4B68BA8-694B-4B7F-8215-68903FFCD2D7}" destId="{5101AD7C-EA94-402A-A388-0FD916639D60}" srcOrd="13" destOrd="0" presId="urn:microsoft.com/office/officeart/2005/8/layout/radial6"/>
    <dgm:cxn modelId="{0DE83748-214B-4394-AFCC-50F73128CA7F}" type="presParOf" srcId="{F4B68BA8-694B-4B7F-8215-68903FFCD2D7}" destId="{97296767-E761-4683-B475-54E34622C9C1}" srcOrd="14" destOrd="0" presId="urn:microsoft.com/office/officeart/2005/8/layout/radial6"/>
    <dgm:cxn modelId="{6FAD0287-3642-4BC3-838C-432047BEF64F}" type="presParOf" srcId="{F4B68BA8-694B-4B7F-8215-68903FFCD2D7}" destId="{FC9B55A0-D6BC-47A3-92D9-CF0D462CBA3E}" srcOrd="15" destOrd="0" presId="urn:microsoft.com/office/officeart/2005/8/layout/radial6"/>
    <dgm:cxn modelId="{85324FF1-B5A8-42C3-9CD8-B8F3A7B41DAF}" type="presParOf" srcId="{F4B68BA8-694B-4B7F-8215-68903FFCD2D7}" destId="{D19ADD6D-9F0A-4766-B637-BB2D5495A9BB}" srcOrd="16" destOrd="0" presId="urn:microsoft.com/office/officeart/2005/8/layout/radial6"/>
    <dgm:cxn modelId="{363F0F02-6E41-404E-B2E5-4890434DECC7}" type="presParOf" srcId="{F4B68BA8-694B-4B7F-8215-68903FFCD2D7}" destId="{CB9DB137-9ACF-4A5D-915D-C6DEF62C671A}" srcOrd="17" destOrd="0" presId="urn:microsoft.com/office/officeart/2005/8/layout/radial6"/>
    <dgm:cxn modelId="{C75A112C-7212-4B80-9DA4-CA7F2DD70EB5}" type="presParOf" srcId="{F4B68BA8-694B-4B7F-8215-68903FFCD2D7}" destId="{84EFD8D8-F116-4363-8F07-0BDD118D8287}" srcOrd="18" destOrd="0" presId="urn:microsoft.com/office/officeart/2005/8/layout/radial6"/>
    <dgm:cxn modelId="{F93707E6-5B1F-4F40-A3A3-B884267CE7F5}" type="presParOf" srcId="{F4B68BA8-694B-4B7F-8215-68903FFCD2D7}" destId="{4F05B281-B6DB-45BB-A427-1BF92AADC139}" srcOrd="19" destOrd="0" presId="urn:microsoft.com/office/officeart/2005/8/layout/radial6"/>
    <dgm:cxn modelId="{3D4ADB0D-3A32-46EB-993B-C2B89385D5E3}" type="presParOf" srcId="{F4B68BA8-694B-4B7F-8215-68903FFCD2D7}" destId="{FEDFE719-4F44-4DDA-B702-82A372856A51}" srcOrd="20" destOrd="0" presId="urn:microsoft.com/office/officeart/2005/8/layout/radial6"/>
    <dgm:cxn modelId="{EBDDFBD5-050A-401C-B541-60C312E8BADC}" type="presParOf" srcId="{F4B68BA8-694B-4B7F-8215-68903FFCD2D7}" destId="{C0575E5C-DEAA-49FF-9C6A-0DF4C03D040D}" srcOrd="21" destOrd="0" presId="urn:microsoft.com/office/officeart/2005/8/layout/radial6"/>
    <dgm:cxn modelId="{FD35A212-0E1F-4819-BF1F-B29719BECB43}" type="presParOf" srcId="{F4B68BA8-694B-4B7F-8215-68903FFCD2D7}" destId="{2D6C03BD-4023-431E-84F6-C080A9961C8A}" srcOrd="22" destOrd="0" presId="urn:microsoft.com/office/officeart/2005/8/layout/radial6"/>
    <dgm:cxn modelId="{BC555FE2-565F-4CC2-844D-BACDB94E3D46}" type="presParOf" srcId="{F4B68BA8-694B-4B7F-8215-68903FFCD2D7}" destId="{2578787D-F4B0-463A-AA6F-94706894BC8C}" srcOrd="23" destOrd="0" presId="urn:microsoft.com/office/officeart/2005/8/layout/radial6"/>
    <dgm:cxn modelId="{6F30A1FC-C56F-4DA2-B79C-F00209C57B2B}" type="presParOf" srcId="{F4B68BA8-694B-4B7F-8215-68903FFCD2D7}" destId="{7C884431-F906-455C-AAF5-4FBEC1E13C27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671936" y="163681"/>
          <a:ext cx="3168595" cy="337197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 smtClean="0"/>
            <a:t>Општинска управа</a:t>
          </a:r>
          <a:endParaRPr lang="sr-Cyrl-RS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 smtClean="0"/>
            <a:t>Председник општине</a:t>
          </a:r>
          <a:endParaRPr lang="sr-Cyrl-RS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 smtClean="0"/>
            <a:t>Општинско  </a:t>
          </a:r>
          <a:r>
            <a:rPr lang="sr-Cyrl-RS" sz="1600" b="1" kern="1200" dirty="0"/>
            <a:t>веће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Скупштина </a:t>
          </a:r>
          <a:r>
            <a:rPr lang="sr-Cyrl-RS" sz="1600" b="1" kern="1200" dirty="0" smtClean="0"/>
            <a:t>општине</a:t>
          </a:r>
          <a:endParaRPr lang="en-US" sz="1600" b="1" kern="1200" dirty="0"/>
        </a:p>
      </dsp:txBody>
      <dsp:txXfrm>
        <a:off x="1671936" y="163681"/>
        <a:ext cx="3168595" cy="3371970"/>
      </dsp:txXfrm>
    </dsp:sp>
    <dsp:sp modelId="{6AE34D3E-FD5D-4402-89AF-BF559D3EC92D}">
      <dsp:nvSpPr>
        <dsp:cNvPr id="0" name=""/>
        <dsp:cNvSpPr/>
      </dsp:nvSpPr>
      <dsp:spPr>
        <a:xfrm>
          <a:off x="3494491" y="591301"/>
          <a:ext cx="390377" cy="39037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2154659" y="3290205"/>
          <a:ext cx="282664" cy="282936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4980754" y="1890597"/>
          <a:ext cx="282664" cy="282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4191610" y="3598648"/>
          <a:ext cx="390377" cy="39037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2403481" y="860953"/>
          <a:ext cx="282664" cy="28293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1414211" y="3301421"/>
          <a:ext cx="282664" cy="282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-6" y="864098"/>
          <a:ext cx="2113419" cy="2031856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Предшколска установа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Месне заједнице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 smtClean="0">
              <a:solidFill>
                <a:schemeClr val="bg1"/>
              </a:solidFill>
            </a:rPr>
            <a:t>Народна библиотека</a:t>
          </a:r>
          <a:endParaRPr lang="sr-Cyrl-RS" sz="1300" b="1" kern="1200" dirty="0">
            <a:solidFill>
              <a:schemeClr val="bg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Туристичка организација </a:t>
          </a:r>
        </a:p>
      </dsp:txBody>
      <dsp:txXfrm>
        <a:off x="-6" y="864098"/>
        <a:ext cx="2113419" cy="2031856"/>
      </dsp:txXfrm>
    </dsp:sp>
    <dsp:sp modelId="{D4397D2C-6DDE-4A42-9855-5F94ADD7F1F8}">
      <dsp:nvSpPr>
        <dsp:cNvPr id="0" name=""/>
        <dsp:cNvSpPr/>
      </dsp:nvSpPr>
      <dsp:spPr>
        <a:xfrm>
          <a:off x="2852611" y="873255"/>
          <a:ext cx="390377" cy="3903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2081863" y="3571492"/>
          <a:ext cx="705681" cy="70570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54ECB-2B3F-4C89-9A19-2C63D69076BA}">
      <dsp:nvSpPr>
        <dsp:cNvPr id="0" name=""/>
        <dsp:cNvSpPr/>
      </dsp:nvSpPr>
      <dsp:spPr>
        <a:xfrm>
          <a:off x="4701211" y="128638"/>
          <a:ext cx="1790210" cy="1195213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Основне школе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Средње школе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Дом здравља</a:t>
          </a:r>
          <a:endParaRPr lang="en-US" sz="1300" b="1" kern="1200" dirty="0"/>
        </a:p>
      </dsp:txBody>
      <dsp:txXfrm>
        <a:off x="4701211" y="128638"/>
        <a:ext cx="1790210" cy="1195213"/>
      </dsp:txXfrm>
    </dsp:sp>
    <dsp:sp modelId="{4ABBCF6F-E7DA-4CE7-A2F5-6DD06BFAA1FA}">
      <dsp:nvSpPr>
        <dsp:cNvPr id="0" name=""/>
        <dsp:cNvSpPr/>
      </dsp:nvSpPr>
      <dsp:spPr>
        <a:xfrm>
          <a:off x="4188493" y="2519090"/>
          <a:ext cx="390377" cy="39037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80608-C72B-40F2-A560-A83F55BD6ABF}">
      <dsp:nvSpPr>
        <dsp:cNvPr id="0" name=""/>
        <dsp:cNvSpPr/>
      </dsp:nvSpPr>
      <dsp:spPr>
        <a:xfrm>
          <a:off x="13563" y="3784223"/>
          <a:ext cx="282664" cy="282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35534-E508-479C-BE42-766976EE223C}">
      <dsp:nvSpPr>
        <dsp:cNvPr id="0" name=""/>
        <dsp:cNvSpPr/>
      </dsp:nvSpPr>
      <dsp:spPr>
        <a:xfrm>
          <a:off x="5590673" y="1584175"/>
          <a:ext cx="282664" cy="28293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879998" y="2263316"/>
          <a:ext cx="519062" cy="206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2064042"/>
              </a:lnTo>
              <a:lnTo>
                <a:pt x="519062" y="2064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086322" y="3242129"/>
        <a:ext cx="106415" cy="106415"/>
      </dsp:txXfrm>
    </dsp:sp>
    <dsp:sp modelId="{EE8B77DA-77C5-46AD-80A2-BD307CFE9F0A}">
      <dsp:nvSpPr>
        <dsp:cNvPr id="0" name=""/>
        <dsp:cNvSpPr/>
      </dsp:nvSpPr>
      <dsp:spPr>
        <a:xfrm>
          <a:off x="1879998" y="2263316"/>
          <a:ext cx="519062" cy="147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479230"/>
              </a:lnTo>
              <a:lnTo>
                <a:pt x="519062" y="1479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00338" y="2963739"/>
        <a:ext cx="78382" cy="78382"/>
      </dsp:txXfrm>
    </dsp:sp>
    <dsp:sp modelId="{531482B3-13DA-4E77-8EF9-7A508768A321}">
      <dsp:nvSpPr>
        <dsp:cNvPr id="0" name=""/>
        <dsp:cNvSpPr/>
      </dsp:nvSpPr>
      <dsp:spPr>
        <a:xfrm>
          <a:off x="1879998" y="2263316"/>
          <a:ext cx="519062" cy="900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900791"/>
              </a:lnTo>
              <a:lnTo>
                <a:pt x="519062" y="900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3538" y="2687720"/>
        <a:ext cx="51982" cy="51982"/>
      </dsp:txXfrm>
    </dsp:sp>
    <dsp:sp modelId="{F1903401-CDA9-4777-A04C-F19A89F110A0}">
      <dsp:nvSpPr>
        <dsp:cNvPr id="0" name=""/>
        <dsp:cNvSpPr/>
      </dsp:nvSpPr>
      <dsp:spPr>
        <a:xfrm>
          <a:off x="1879998" y="2263316"/>
          <a:ext cx="519062" cy="13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35114"/>
              </a:lnTo>
              <a:lnTo>
                <a:pt x="519062" y="1351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26120" y="2317464"/>
        <a:ext cx="26818" cy="26818"/>
      </dsp:txXfrm>
    </dsp:sp>
    <dsp:sp modelId="{25CF5DCC-0AE9-4D09-ABC1-8BE4D97FDFCB}">
      <dsp:nvSpPr>
        <dsp:cNvPr id="0" name=""/>
        <dsp:cNvSpPr/>
      </dsp:nvSpPr>
      <dsp:spPr>
        <a:xfrm>
          <a:off x="1879998" y="960341"/>
          <a:ext cx="543043" cy="1302974"/>
        </a:xfrm>
        <a:custGeom>
          <a:avLst/>
          <a:gdLst/>
          <a:ahLst/>
          <a:cxnLst/>
          <a:rect l="0" t="0" r="0" b="0"/>
          <a:pathLst>
            <a:path>
              <a:moveTo>
                <a:pt x="0" y="1302974"/>
              </a:moveTo>
              <a:lnTo>
                <a:pt x="271521" y="1302974"/>
              </a:lnTo>
              <a:lnTo>
                <a:pt x="271521" y="0"/>
              </a:lnTo>
              <a:lnTo>
                <a:pt x="5430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6230" y="1576538"/>
        <a:ext cx="70580" cy="70580"/>
      </dsp:txXfrm>
    </dsp:sp>
    <dsp:sp modelId="{D1C52863-34A6-4E04-9740-6E0567681A8F}">
      <dsp:nvSpPr>
        <dsp:cNvPr id="0" name=""/>
        <dsp:cNvSpPr/>
      </dsp:nvSpPr>
      <dsp:spPr>
        <a:xfrm rot="16200000">
          <a:off x="-725304" y="1535702"/>
          <a:ext cx="3755377" cy="1455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/>
            <a:t>На основу чега се доноси буџет</a:t>
          </a:r>
          <a:r>
            <a:rPr lang="en-US" sz="3000" kern="1200" dirty="0"/>
            <a:t>? </a:t>
          </a:r>
        </a:p>
      </dsp:txBody>
      <dsp:txXfrm rot="16200000">
        <a:off x="-725304" y="1535702"/>
        <a:ext cx="3755377" cy="1455227"/>
      </dsp:txXfrm>
    </dsp:sp>
    <dsp:sp modelId="{AD67EDBF-32B4-495C-A262-4812FBE80932}">
      <dsp:nvSpPr>
        <dsp:cNvPr id="0" name=""/>
        <dsp:cNvSpPr/>
      </dsp:nvSpPr>
      <dsp:spPr>
        <a:xfrm>
          <a:off x="2423042" y="49912"/>
          <a:ext cx="4925648" cy="18208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Закони и прописи: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финансирању локалне самоуправе,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буџетском систему,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локалној самоуправи, 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Упутство Министарства финансија за припрему одлуке о буџету за </a:t>
          </a:r>
          <a:r>
            <a:rPr lang="sr-Cyrl-RS" sz="1400" kern="1200" dirty="0" smtClean="0"/>
            <a:t>20</a:t>
          </a:r>
          <a:r>
            <a:rPr lang="en-US" sz="1400" kern="1200" dirty="0" smtClean="0"/>
            <a:t>20</a:t>
          </a:r>
          <a:r>
            <a:rPr lang="sr-Cyrl-RS" sz="1400" kern="1200" dirty="0" smtClean="0"/>
            <a:t>. </a:t>
          </a:r>
          <a:r>
            <a:rPr lang="sr-Cyrl-RS" sz="1400" kern="1200" dirty="0"/>
            <a:t>годину и др.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</a:p>
      </dsp:txBody>
      <dsp:txXfrm>
        <a:off x="2423042" y="49912"/>
        <a:ext cx="4925648" cy="1820858"/>
      </dsp:txXfrm>
    </dsp:sp>
    <dsp:sp modelId="{A288E7CD-845A-4B30-8D9E-0FCFF4059FF8}">
      <dsp:nvSpPr>
        <dsp:cNvPr id="0" name=""/>
        <dsp:cNvSpPr/>
      </dsp:nvSpPr>
      <dsp:spPr>
        <a:xfrm>
          <a:off x="2399061" y="2021069"/>
          <a:ext cx="4887730" cy="754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Стратешки документи: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Стратегија развоја</a:t>
          </a:r>
          <a:endParaRPr lang="sr-Latn-RS" sz="1400" kern="120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Акциони планови за поједине области</a:t>
          </a:r>
          <a:endParaRPr lang="en-US" sz="1400" kern="1200" dirty="0"/>
        </a:p>
      </dsp:txBody>
      <dsp:txXfrm>
        <a:off x="2399061" y="2021069"/>
        <a:ext cx="4887730" cy="754722"/>
      </dsp:txXfrm>
    </dsp:sp>
    <dsp:sp modelId="{573F9BF2-AC82-43FC-A361-118085DB3D65}">
      <dsp:nvSpPr>
        <dsp:cNvPr id="0" name=""/>
        <dsp:cNvSpPr/>
      </dsp:nvSpPr>
      <dsp:spPr>
        <a:xfrm>
          <a:off x="2399061" y="2973605"/>
          <a:ext cx="4895853" cy="381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Потребе буџетских корисника</a:t>
          </a:r>
          <a:endParaRPr lang="en-US" sz="1400" kern="1200" dirty="0"/>
        </a:p>
      </dsp:txBody>
      <dsp:txXfrm>
        <a:off x="2399061" y="2973605"/>
        <a:ext cx="4895853" cy="381004"/>
      </dsp:txXfrm>
    </dsp:sp>
    <dsp:sp modelId="{B2DE3A8A-BA09-499F-9C72-0630724E4538}">
      <dsp:nvSpPr>
        <dsp:cNvPr id="0" name=""/>
        <dsp:cNvSpPr/>
      </dsp:nvSpPr>
      <dsp:spPr>
        <a:xfrm>
          <a:off x="2399061" y="3552423"/>
          <a:ext cx="4896736" cy="3802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Започети пројекти из ранијих година</a:t>
          </a:r>
          <a:endParaRPr lang="en-US" sz="1400" kern="1200" dirty="0"/>
        </a:p>
      </dsp:txBody>
      <dsp:txXfrm>
        <a:off x="2399061" y="3552423"/>
        <a:ext cx="4896736" cy="380245"/>
      </dsp:txXfrm>
    </dsp:sp>
    <dsp:sp modelId="{94F14A6F-3CD0-4A17-88D3-6F4D0EB2D4E6}">
      <dsp:nvSpPr>
        <dsp:cNvPr id="0" name=""/>
        <dsp:cNvSpPr/>
      </dsp:nvSpPr>
      <dsp:spPr>
        <a:xfrm>
          <a:off x="2399061" y="4130482"/>
          <a:ext cx="4921313" cy="393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Остварење прошлогодишњег буџета</a:t>
          </a:r>
          <a:endParaRPr lang="en-US" sz="1400" kern="1200" dirty="0"/>
        </a:p>
      </dsp:txBody>
      <dsp:txXfrm>
        <a:off x="2399061" y="4130482"/>
        <a:ext cx="4921313" cy="39375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3023" y="647666"/>
          <a:ext cx="1598000" cy="1440970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/>
            <a:t>Средства из буџета </a:t>
          </a:r>
          <a:r>
            <a:rPr lang="sr-Cyrl-RS" sz="1300" b="1" kern="1200" dirty="0" smtClean="0"/>
            <a:t>општине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294.144.292,00</a:t>
          </a:r>
          <a:endParaRPr lang="sr-Cyrl-RS" sz="1200" b="1" kern="1200" dirty="0" smtClean="0">
            <a:solidFill>
              <a:schemeClr val="bg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>
            <a:solidFill>
              <a:schemeClr val="bg1"/>
            </a:solidFill>
          </a:endParaRPr>
        </a:p>
      </dsp:txBody>
      <dsp:txXfrm>
        <a:off x="3023" y="647666"/>
        <a:ext cx="1598000" cy="1440970"/>
      </dsp:txXfrm>
    </dsp:sp>
    <dsp:sp modelId="{98F3E7AB-6934-48FA-B82F-FBEAF1B2375D}">
      <dsp:nvSpPr>
        <dsp:cNvPr id="0" name=""/>
        <dsp:cNvSpPr/>
      </dsp:nvSpPr>
      <dsp:spPr>
        <a:xfrm>
          <a:off x="1698231" y="1020979"/>
          <a:ext cx="436285" cy="694345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698231" y="1020979"/>
        <a:ext cx="436285" cy="694345"/>
      </dsp:txXfrm>
    </dsp:sp>
    <dsp:sp modelId="{2F60A798-586E-4E47-B649-25F047F36835}">
      <dsp:nvSpPr>
        <dsp:cNvPr id="0" name=""/>
        <dsp:cNvSpPr/>
      </dsp:nvSpPr>
      <dsp:spPr>
        <a:xfrm>
          <a:off x="2231725" y="641800"/>
          <a:ext cx="1638200" cy="1452702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/>
            <a:t>Пренета средства из ранијих година</a:t>
          </a:r>
          <a:r>
            <a:rPr lang="sr-Cyrl-RS" sz="1200" b="1" kern="1200" dirty="0">
              <a:solidFill>
                <a:srgbClr val="FF0000"/>
              </a:solidFill>
            </a:rPr>
            <a:t> </a:t>
          </a:r>
          <a:endParaRPr lang="sr-Cyrl-RS" sz="1200" b="1" kern="1200" dirty="0" smtClean="0">
            <a:solidFill>
              <a:srgbClr val="FF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solidFill>
                <a:schemeClr val="bg1"/>
              </a:solidFill>
            </a:rPr>
            <a:t>6.000.000,00</a:t>
          </a:r>
          <a:r>
            <a:rPr lang="sr-Cyrl-RS" sz="1100" kern="1200" dirty="0" smtClean="0">
              <a:solidFill>
                <a:schemeClr val="bg1"/>
              </a:solidFill>
            </a:rPr>
            <a:t> 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231725" y="641800"/>
        <a:ext cx="1638200" cy="1452702"/>
      </dsp:txXfrm>
    </dsp:sp>
    <dsp:sp modelId="{41F09F99-3DCC-47E4-9188-F7D103A1F6E3}">
      <dsp:nvSpPr>
        <dsp:cNvPr id="0" name=""/>
        <dsp:cNvSpPr/>
      </dsp:nvSpPr>
      <dsp:spPr>
        <a:xfrm>
          <a:off x="3967133" y="1020979"/>
          <a:ext cx="437625" cy="694345"/>
        </a:xfrm>
        <a:prstGeom prst="mathPlus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967133" y="1020979"/>
        <a:ext cx="437625" cy="694345"/>
      </dsp:txXfrm>
    </dsp:sp>
    <dsp:sp modelId="{6C1FFF0F-B1A4-4C41-B9D3-30452A0DFA4B}">
      <dsp:nvSpPr>
        <dsp:cNvPr id="0" name=""/>
        <dsp:cNvSpPr/>
      </dsp:nvSpPr>
      <dsp:spPr>
        <a:xfrm>
          <a:off x="4501967" y="624992"/>
          <a:ext cx="1592349" cy="1486318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Средства из осталих </a:t>
          </a:r>
          <a:r>
            <a:rPr lang="sr-Cyrl-RS" sz="1200" b="1" kern="1200" dirty="0">
              <a:solidFill>
                <a:schemeClr val="bg1"/>
              </a:solidFill>
            </a:rPr>
            <a:t>извора</a:t>
          </a:r>
          <a:r>
            <a:rPr lang="sr-Cyrl-RS" sz="1300" b="1" kern="1200" dirty="0">
              <a:solidFill>
                <a:schemeClr val="bg1"/>
              </a:solidFill>
            </a:rPr>
            <a:t> </a:t>
          </a:r>
          <a:r>
            <a:rPr lang="en-US" sz="1300" b="1" kern="1200" dirty="0" smtClean="0">
              <a:solidFill>
                <a:schemeClr val="bg1"/>
              </a:solidFill>
            </a:rPr>
            <a:t>41.926</a:t>
          </a:r>
          <a:r>
            <a:rPr lang="sr-Cyrl-RS" sz="1200" b="1" kern="1200" dirty="0" smtClean="0">
              <a:solidFill>
                <a:schemeClr val="bg1"/>
              </a:solidFill>
            </a:rPr>
            <a:t>.000,00</a:t>
          </a:r>
          <a:endParaRPr lang="en-US" sz="1200" kern="1200" dirty="0">
            <a:solidFill>
              <a:srgbClr val="FF0000"/>
            </a:solidFill>
          </a:endParaRPr>
        </a:p>
      </dsp:txBody>
      <dsp:txXfrm>
        <a:off x="4501967" y="624992"/>
        <a:ext cx="1592349" cy="1486318"/>
      </dsp:txXfrm>
    </dsp:sp>
    <dsp:sp modelId="{87C2FC52-975B-4E62-B5E0-1AB7C844E900}">
      <dsp:nvSpPr>
        <dsp:cNvPr id="0" name=""/>
        <dsp:cNvSpPr/>
      </dsp:nvSpPr>
      <dsp:spPr>
        <a:xfrm>
          <a:off x="6107530" y="998253"/>
          <a:ext cx="304977" cy="694345"/>
        </a:xfrm>
        <a:prstGeom prst="mathEqual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107530" y="998253"/>
        <a:ext cx="304977" cy="694345"/>
      </dsp:txXfrm>
    </dsp:sp>
    <dsp:sp modelId="{2DB98FF9-EDB5-4EEE-AFA3-A57C7337F497}">
      <dsp:nvSpPr>
        <dsp:cNvPr id="0" name=""/>
        <dsp:cNvSpPr/>
      </dsp:nvSpPr>
      <dsp:spPr>
        <a:xfrm>
          <a:off x="6496107" y="598745"/>
          <a:ext cx="1508249" cy="148022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Укупан буџет </a:t>
          </a:r>
          <a:r>
            <a:rPr lang="sr-Cyrl-RS" sz="1300" b="1" kern="1200" dirty="0" smtClean="0">
              <a:solidFill>
                <a:schemeClr val="bg1"/>
              </a:solidFill>
            </a:rPr>
            <a:t>општине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solidFill>
                <a:schemeClr val="bg1"/>
              </a:solidFill>
            </a:rPr>
            <a:t>3</a:t>
          </a:r>
          <a:r>
            <a:rPr lang="en-US" sz="1200" b="1" kern="1200" dirty="0" smtClean="0">
              <a:solidFill>
                <a:schemeClr val="bg1"/>
              </a:solidFill>
            </a:rPr>
            <a:t>42</a:t>
          </a:r>
          <a:r>
            <a:rPr lang="sr-Cyrl-RS" sz="1200" b="1" kern="1200" dirty="0" smtClean="0">
              <a:solidFill>
                <a:schemeClr val="bg1"/>
              </a:solidFill>
            </a:rPr>
            <a:t>.0</a:t>
          </a:r>
          <a:r>
            <a:rPr lang="en-US" sz="1200" b="1" kern="1200" dirty="0" smtClean="0">
              <a:solidFill>
                <a:schemeClr val="bg1"/>
              </a:solidFill>
            </a:rPr>
            <a:t>70</a:t>
          </a:r>
          <a:r>
            <a:rPr lang="sr-Cyrl-RS" sz="1200" b="1" kern="1200" dirty="0" smtClean="0">
              <a:solidFill>
                <a:schemeClr val="bg1"/>
              </a:solidFill>
            </a:rPr>
            <a:t>.</a:t>
          </a:r>
          <a:r>
            <a:rPr lang="en-US" sz="1200" b="1" kern="1200" dirty="0" smtClean="0">
              <a:solidFill>
                <a:schemeClr val="bg1"/>
              </a:solidFill>
            </a:rPr>
            <a:t>292</a:t>
          </a:r>
          <a:r>
            <a:rPr lang="sr-Cyrl-RS" sz="1200" b="1" kern="1200" dirty="0" smtClean="0">
              <a:solidFill>
                <a:schemeClr val="bg1"/>
              </a:solidFill>
            </a:rPr>
            <a:t>,00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6496107" y="598745"/>
        <a:ext cx="1508249" cy="148022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297546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Порески приходи</a:t>
          </a:r>
          <a:endParaRPr lang="en-US" sz="1600" b="1" kern="1200" dirty="0"/>
        </a:p>
      </dsp:txBody>
      <dsp:txXfrm>
        <a:off x="4153" y="297546"/>
        <a:ext cx="2124745" cy="316800"/>
      </dsp:txXfrm>
    </dsp:sp>
    <dsp:sp modelId="{02385D1D-92EB-445D-B736-940004751C79}">
      <dsp:nvSpPr>
        <dsp:cNvPr id="0" name=""/>
        <dsp:cNvSpPr/>
      </dsp:nvSpPr>
      <dsp:spPr>
        <a:xfrm>
          <a:off x="2128898" y="203496"/>
          <a:ext cx="424949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203496"/>
          <a:ext cx="5779306" cy="50490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b="1" kern="12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b="1" kern="1200" dirty="0"/>
        </a:p>
      </dsp:txBody>
      <dsp:txXfrm>
        <a:off x="2723827" y="203496"/>
        <a:ext cx="5779306" cy="504900"/>
      </dsp:txXfrm>
    </dsp:sp>
    <dsp:sp modelId="{F40D94EA-52E0-4740-A924-EAF350BDF213}">
      <dsp:nvSpPr>
        <dsp:cNvPr id="0" name=""/>
        <dsp:cNvSpPr/>
      </dsp:nvSpPr>
      <dsp:spPr>
        <a:xfrm>
          <a:off x="4153" y="1150240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Донације и трансфери</a:t>
          </a:r>
          <a:endParaRPr lang="en-US" sz="1600" b="1" kern="1200" dirty="0"/>
        </a:p>
      </dsp:txBody>
      <dsp:txXfrm>
        <a:off x="4153" y="1150240"/>
        <a:ext cx="2124745" cy="534600"/>
      </dsp:txXfrm>
    </dsp:sp>
    <dsp:sp modelId="{0E930D30-96BC-4D43-B65A-EE88C46DBE48}">
      <dsp:nvSpPr>
        <dsp:cNvPr id="0" name=""/>
        <dsp:cNvSpPr/>
      </dsp:nvSpPr>
      <dsp:spPr>
        <a:xfrm>
          <a:off x="2128898" y="765996"/>
          <a:ext cx="424949" cy="13030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765996"/>
          <a:ext cx="5779306" cy="1303087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1" i="1" kern="1200" dirty="0"/>
            <a:t>Донације</a:t>
          </a:r>
          <a:r>
            <a:rPr lang="sr-Cyrl-CS" sz="1400" b="1" kern="1200" dirty="0"/>
            <a:t> се добијају од домаћих и међународних донатора и организација за различите пројекте. </a:t>
          </a:r>
          <a:r>
            <a:rPr lang="sr-Cyrl-RS" altLang="en-US" sz="1400" b="1" kern="1200" dirty="0">
              <a:latin typeface="Calibri" panose="020F0502020204030204" pitchFamily="34" charset="0"/>
            </a:rPr>
            <a:t>Трансфери п</a:t>
          </a:r>
          <a:r>
            <a:rPr lang="ru-RU" altLang="en-US" sz="1400" b="1" kern="12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b="1" kern="1200" dirty="0">
              <a:latin typeface="Calibri" panose="020F0502020204030204" pitchFamily="34" charset="0"/>
            </a:rPr>
            <a:t>огу бити наменски (за тачно утврђене намене) или ненаменски (није им унапред утврђена намена те се могу у складу са законом користити за било које сврхе)</a:t>
          </a:r>
          <a:r>
            <a:rPr lang="sr-Latn-RS" altLang="en-US" sz="1400" b="1" kern="1200" dirty="0">
              <a:latin typeface="Calibri" panose="020F0502020204030204" pitchFamily="34" charset="0"/>
            </a:rPr>
            <a:t> </a:t>
          </a:r>
          <a:r>
            <a:rPr lang="sr-Cyrl-RS" altLang="en-US" sz="1400" b="1" kern="1200" dirty="0">
              <a:latin typeface="Calibri" panose="020F0502020204030204" pitchFamily="34" charset="0"/>
            </a:rPr>
            <a:t>.</a:t>
          </a:r>
          <a:endParaRPr lang="en-US" sz="1400" b="1" kern="1200" dirty="0"/>
        </a:p>
      </dsp:txBody>
      <dsp:txXfrm>
        <a:off x="2723827" y="765996"/>
        <a:ext cx="5779306" cy="1303087"/>
      </dsp:txXfrm>
    </dsp:sp>
    <dsp:sp modelId="{CCB8139E-CA19-491D-9FCD-6BF28923C725}">
      <dsp:nvSpPr>
        <dsp:cNvPr id="0" name=""/>
        <dsp:cNvSpPr/>
      </dsp:nvSpPr>
      <dsp:spPr>
        <a:xfrm>
          <a:off x="4153" y="2314784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Непорески приходи</a:t>
          </a:r>
          <a:endParaRPr lang="en-US" sz="1600" b="1" kern="1200" dirty="0"/>
        </a:p>
      </dsp:txBody>
      <dsp:txXfrm>
        <a:off x="4153" y="2314784"/>
        <a:ext cx="2124745" cy="316800"/>
      </dsp:txXfrm>
    </dsp:sp>
    <dsp:sp modelId="{14D1633C-A097-4A5A-8269-B04E98857E56}">
      <dsp:nvSpPr>
        <dsp:cNvPr id="0" name=""/>
        <dsp:cNvSpPr/>
      </dsp:nvSpPr>
      <dsp:spPr>
        <a:xfrm>
          <a:off x="2128898" y="2126684"/>
          <a:ext cx="424949" cy="693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2126684"/>
          <a:ext cx="5779306" cy="693000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b="1" kern="12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</a:t>
          </a:r>
          <a:r>
            <a:rPr lang="sr-Cyrl-RS" altLang="en-US" sz="1400" kern="1200" dirty="0">
              <a:latin typeface="Calibri" panose="020F0502020204030204" pitchFamily="34" charset="0"/>
            </a:rPr>
            <a:t>х </a:t>
          </a:r>
          <a:r>
            <a:rPr lang="sr-Cyrl-RS" altLang="en-US" sz="1400" b="1" kern="1200" dirty="0">
              <a:latin typeface="Calibri" panose="020F0502020204030204" pitchFamily="34" charset="0"/>
            </a:rPr>
            <a:t>или законских одредби (казне и пенали)</a:t>
          </a:r>
          <a:endParaRPr lang="en-US" sz="1400" b="1" kern="1200" dirty="0"/>
        </a:p>
      </dsp:txBody>
      <dsp:txXfrm>
        <a:off x="2723827" y="2126684"/>
        <a:ext cx="5779306" cy="693000"/>
      </dsp:txXfrm>
    </dsp:sp>
    <dsp:sp modelId="{9312B733-3AEB-49F6-8245-08553BA2949B}">
      <dsp:nvSpPr>
        <dsp:cNvPr id="0" name=""/>
        <dsp:cNvSpPr/>
      </dsp:nvSpPr>
      <dsp:spPr>
        <a:xfrm>
          <a:off x="4153" y="2877284"/>
          <a:ext cx="2124745" cy="75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Примања од продаје нефинансијске имовине</a:t>
          </a:r>
          <a:endParaRPr lang="en-US" sz="1600" b="1" kern="1200" dirty="0"/>
        </a:p>
      </dsp:txBody>
      <dsp:txXfrm>
        <a:off x="4153" y="2877284"/>
        <a:ext cx="2124745" cy="752400"/>
      </dsp:txXfrm>
    </dsp:sp>
    <dsp:sp modelId="{435AB433-2559-485A-A03D-C32F36288071}">
      <dsp:nvSpPr>
        <dsp:cNvPr id="0" name=""/>
        <dsp:cNvSpPr/>
      </dsp:nvSpPr>
      <dsp:spPr>
        <a:xfrm>
          <a:off x="2128898" y="2877284"/>
          <a:ext cx="424949" cy="752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877284"/>
          <a:ext cx="5779306" cy="75240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>
              <a:solidFill>
                <a:schemeClr val="bg1"/>
              </a:solidFill>
            </a:rPr>
            <a:t>Ова примања се остварују продајом непокретности и покретних ствари у власништву града.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723827" y="2877284"/>
        <a:ext cx="5779306" cy="752400"/>
      </dsp:txXfrm>
    </dsp:sp>
    <dsp:sp modelId="{EFAACCF6-3A6A-4536-89B0-F0A7C44F6BE1}">
      <dsp:nvSpPr>
        <dsp:cNvPr id="0" name=""/>
        <dsp:cNvSpPr/>
      </dsp:nvSpPr>
      <dsp:spPr>
        <a:xfrm>
          <a:off x="4153" y="3749159"/>
          <a:ext cx="2124745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Примања од задуживања и  продаје финансијске имовине</a:t>
          </a:r>
          <a:endParaRPr lang="en-US" sz="1600" b="1" kern="1200" dirty="0"/>
        </a:p>
      </dsp:txBody>
      <dsp:txXfrm>
        <a:off x="4153" y="3749159"/>
        <a:ext cx="2124745" cy="990000"/>
      </dsp:txXfrm>
    </dsp:sp>
    <dsp:sp modelId="{6497CA82-45EE-4BD1-AEB4-CC3961FBFB74}">
      <dsp:nvSpPr>
        <dsp:cNvPr id="0" name=""/>
        <dsp:cNvSpPr/>
      </dsp:nvSpPr>
      <dsp:spPr>
        <a:xfrm>
          <a:off x="2128898" y="3687284"/>
          <a:ext cx="424949" cy="1113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687284"/>
          <a:ext cx="5779306" cy="1113750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i="0" kern="1200" dirty="0"/>
            <a:t>Примања од задуживања представљају приливе по основу примања од задуживања код пословних банака у земљи у корист нивоа градова. Примања од продаје финансијске имовине  представљају приливе по основу продаје домаћих акција и осталог капитала у корист нивоа градова</a:t>
          </a:r>
          <a:endParaRPr lang="en-US" sz="1400" b="1" kern="1200" dirty="0"/>
        </a:p>
      </dsp:txBody>
      <dsp:txXfrm>
        <a:off x="2723827" y="3687284"/>
        <a:ext cx="5779306" cy="1113750"/>
      </dsp:txXfrm>
    </dsp:sp>
    <dsp:sp modelId="{939B76D1-BB33-4E50-9ECD-839FB5787B95}">
      <dsp:nvSpPr>
        <dsp:cNvPr id="0" name=""/>
        <dsp:cNvSpPr/>
      </dsp:nvSpPr>
      <dsp:spPr>
        <a:xfrm>
          <a:off x="4153" y="4858634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Пренета средства из ранијих година</a:t>
          </a:r>
          <a:endParaRPr lang="en-US" sz="1600" b="1" kern="1200" dirty="0"/>
        </a:p>
      </dsp:txBody>
      <dsp:txXfrm>
        <a:off x="4153" y="4858634"/>
        <a:ext cx="2124745" cy="534600"/>
      </dsp:txXfrm>
    </dsp:sp>
    <dsp:sp modelId="{7845F59F-6101-48DE-ABCC-EC5351843F5B}">
      <dsp:nvSpPr>
        <dsp:cNvPr id="0" name=""/>
        <dsp:cNvSpPr/>
      </dsp:nvSpPr>
      <dsp:spPr>
        <a:xfrm>
          <a:off x="2128898" y="4858634"/>
          <a:ext cx="424949" cy="5346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4858634"/>
          <a:ext cx="5779306" cy="534600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b="1" kern="1200" dirty="0"/>
            <a:t> Представљају вишак прихода буџета града који нису потрошени у претходној  буџетској години</a:t>
          </a:r>
          <a:endParaRPr lang="en-US" sz="1400" b="1" kern="1200" dirty="0"/>
        </a:p>
      </dsp:txBody>
      <dsp:txXfrm>
        <a:off x="2723827" y="4858634"/>
        <a:ext cx="5779306" cy="5346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2098275" y="1186843"/>
          <a:ext cx="2955703" cy="2955703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>
              <a:solidFill>
                <a:schemeClr val="bg1"/>
              </a:solidFill>
            </a:rPr>
            <a:t>Укупни буџетски приходи и примања  </a:t>
          </a:r>
          <a:r>
            <a:rPr lang="en-US" sz="2400" kern="1200" dirty="0" smtClean="0">
              <a:solidFill>
                <a:schemeClr val="bg1"/>
              </a:solidFill>
            </a:rPr>
            <a:t>342</a:t>
          </a:r>
          <a:r>
            <a:rPr lang="sr-Cyrl-RS" sz="2400" kern="1200" dirty="0" smtClean="0">
              <a:solidFill>
                <a:schemeClr val="bg1"/>
              </a:solidFill>
            </a:rPr>
            <a:t>.0</a:t>
          </a:r>
          <a:r>
            <a:rPr lang="en-US" sz="2400" kern="1200" dirty="0" smtClean="0">
              <a:solidFill>
                <a:schemeClr val="bg1"/>
              </a:solidFill>
            </a:rPr>
            <a:t>70</a:t>
          </a:r>
          <a:r>
            <a:rPr lang="sr-Cyrl-RS" sz="2400" kern="1200" dirty="0" smtClean="0">
              <a:solidFill>
                <a:schemeClr val="bg1"/>
              </a:solidFill>
            </a:rPr>
            <a:t>.</a:t>
          </a:r>
          <a:r>
            <a:rPr lang="en-US" sz="2400" kern="1200" dirty="0" smtClean="0">
              <a:solidFill>
                <a:schemeClr val="bg1"/>
              </a:solidFill>
            </a:rPr>
            <a:t>292</a:t>
          </a:r>
          <a:r>
            <a:rPr lang="sr-Cyrl-RS" sz="2400" kern="1200" dirty="0" smtClean="0">
              <a:solidFill>
                <a:schemeClr val="bg1"/>
              </a:solidFill>
            </a:rPr>
            <a:t>,00 </a:t>
          </a:r>
          <a:r>
            <a:rPr lang="sr-Cyrl-RS" sz="2400" kern="1200" dirty="0">
              <a:solidFill>
                <a:schemeClr val="bg1"/>
              </a:solidFill>
            </a:rPr>
            <a:t>динара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098275" y="1186843"/>
        <a:ext cx="2955703" cy="2955703"/>
      </dsp:txXfrm>
    </dsp:sp>
    <dsp:sp modelId="{63432802-399F-407F-AC10-7219543A0326}">
      <dsp:nvSpPr>
        <dsp:cNvPr id="0" name=""/>
        <dsp:cNvSpPr/>
      </dsp:nvSpPr>
      <dsp:spPr>
        <a:xfrm>
          <a:off x="2431650" y="-77037"/>
          <a:ext cx="2102761" cy="1633779"/>
        </a:xfrm>
        <a:prstGeom prst="ellipse">
          <a:avLst/>
        </a:prstGeom>
        <a:solidFill>
          <a:schemeClr val="accent1"/>
        </a:solidFill>
        <a:ln>
          <a:solidFill>
            <a:schemeClr val="accent6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Приходи од  пореза </a:t>
          </a:r>
          <a:r>
            <a:rPr lang="sr-Cyrl-RS" sz="1300" b="1" kern="1200" dirty="0" smtClean="0">
              <a:solidFill>
                <a:schemeClr val="bg1"/>
              </a:solidFill>
            </a:rPr>
            <a:t>10</a:t>
          </a:r>
          <a:r>
            <a:rPr lang="en-US" sz="1300" b="1" kern="1200" dirty="0" smtClean="0">
              <a:solidFill>
                <a:schemeClr val="bg1"/>
              </a:solidFill>
            </a:rPr>
            <a:t>9</a:t>
          </a:r>
          <a:r>
            <a:rPr lang="sr-Cyrl-RS" sz="1300" b="1" kern="1200" dirty="0" smtClean="0">
              <a:solidFill>
                <a:schemeClr val="bg1"/>
              </a:solidFill>
            </a:rPr>
            <a:t>.</a:t>
          </a:r>
          <a:r>
            <a:rPr lang="en-US" sz="1300" b="1" kern="1200" dirty="0" smtClean="0">
              <a:solidFill>
                <a:schemeClr val="bg1"/>
              </a:solidFill>
            </a:rPr>
            <a:t>937</a:t>
          </a:r>
          <a:r>
            <a:rPr lang="sr-Cyrl-RS" sz="1300" b="1" kern="1200" dirty="0" smtClean="0">
              <a:solidFill>
                <a:schemeClr val="bg1"/>
              </a:solidFill>
            </a:rPr>
            <a:t>.</a:t>
          </a:r>
          <a:r>
            <a:rPr lang="en-US" sz="1300" b="1" kern="1200" dirty="0" smtClean="0">
              <a:solidFill>
                <a:schemeClr val="bg1"/>
              </a:solidFill>
            </a:rPr>
            <a:t>292</a:t>
          </a:r>
          <a:r>
            <a:rPr lang="sr-Cyrl-RS" sz="1300" b="1" kern="1200" dirty="0" smtClean="0">
              <a:solidFill>
                <a:schemeClr val="bg1"/>
              </a:solidFill>
            </a:rPr>
            <a:t>,00        </a:t>
          </a:r>
          <a:r>
            <a:rPr lang="sr-Cyrl-RS" sz="1300" b="1" kern="1200" dirty="0">
              <a:solidFill>
                <a:schemeClr val="bg1"/>
              </a:solidFill>
            </a:rPr>
            <a:t>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2431650" y="-77037"/>
        <a:ext cx="2102761" cy="1633779"/>
      </dsp:txXfrm>
    </dsp:sp>
    <dsp:sp modelId="{449BFEB2-6844-4A2C-8DC2-780280CBA079}">
      <dsp:nvSpPr>
        <dsp:cNvPr id="0" name=""/>
        <dsp:cNvSpPr/>
      </dsp:nvSpPr>
      <dsp:spPr>
        <a:xfrm>
          <a:off x="4636957" y="502912"/>
          <a:ext cx="2090376" cy="1637637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 smtClean="0">
              <a:solidFill>
                <a:schemeClr val="bg1"/>
              </a:solidFill>
            </a:rPr>
            <a:t>Трансфери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 smtClean="0">
              <a:solidFill>
                <a:schemeClr val="bg1"/>
              </a:solidFill>
            </a:rPr>
            <a:t>176.621.</a:t>
          </a:r>
          <a:r>
            <a:rPr lang="en-US" sz="1300" b="1" kern="1200" dirty="0" smtClean="0">
              <a:solidFill>
                <a:schemeClr val="bg1"/>
              </a:solidFill>
            </a:rPr>
            <a:t>000,</a:t>
          </a:r>
          <a:r>
            <a:rPr lang="sr-Cyrl-RS" sz="1300" b="1" kern="1200" dirty="0" smtClean="0">
              <a:solidFill>
                <a:schemeClr val="bg1"/>
              </a:solidFill>
            </a:rPr>
            <a:t>00</a:t>
          </a:r>
          <a:r>
            <a:rPr lang="sr-Latn-RS" sz="1300" b="1" kern="1200" dirty="0" smtClean="0">
              <a:solidFill>
                <a:schemeClr val="bg1"/>
              </a:solidFill>
            </a:rPr>
            <a:t> </a:t>
          </a:r>
          <a:r>
            <a:rPr lang="sr-Cyrl-RS" sz="1300" b="1" kern="1200" dirty="0" smtClean="0">
              <a:solidFill>
                <a:schemeClr val="bg1"/>
              </a:solidFill>
            </a:rPr>
            <a:t>0,00динара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4636957" y="502912"/>
        <a:ext cx="2090376" cy="1637637"/>
      </dsp:txXfrm>
    </dsp:sp>
    <dsp:sp modelId="{9DDE88A7-5745-4E4F-A7A8-F71A4DA0D5F2}">
      <dsp:nvSpPr>
        <dsp:cNvPr id="0" name=""/>
        <dsp:cNvSpPr/>
      </dsp:nvSpPr>
      <dsp:spPr>
        <a:xfrm>
          <a:off x="5040566" y="2592289"/>
          <a:ext cx="1879930" cy="1477851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Други </a:t>
          </a:r>
          <a:r>
            <a:rPr lang="sr-Cyrl-RS" sz="1300" b="1" kern="1200" dirty="0" smtClean="0">
              <a:solidFill>
                <a:schemeClr val="bg1"/>
              </a:solidFill>
            </a:rPr>
            <a:t>приходи </a:t>
          </a:r>
          <a:r>
            <a:rPr lang="en-US" sz="1300" b="1" kern="1200" dirty="0" smtClean="0">
              <a:solidFill>
                <a:schemeClr val="bg1"/>
              </a:solidFill>
            </a:rPr>
            <a:t>44</a:t>
          </a:r>
          <a:r>
            <a:rPr lang="sr-Cyrl-RS" sz="1300" b="1" kern="1200" dirty="0" smtClean="0">
              <a:solidFill>
                <a:schemeClr val="bg1"/>
              </a:solidFill>
            </a:rPr>
            <a:t>.</a:t>
          </a:r>
          <a:r>
            <a:rPr lang="en-US" sz="1300" b="1" kern="1200" dirty="0" smtClean="0">
              <a:solidFill>
                <a:schemeClr val="bg1"/>
              </a:solidFill>
            </a:rPr>
            <a:t>612</a:t>
          </a:r>
          <a:r>
            <a:rPr lang="sr-Cyrl-RS" sz="1300" b="1" kern="1200" dirty="0" smtClean="0">
              <a:solidFill>
                <a:schemeClr val="bg1"/>
              </a:solidFill>
            </a:rPr>
            <a:t>.000,00 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5040566" y="2592289"/>
        <a:ext cx="1879930" cy="1477851"/>
      </dsp:txXfrm>
    </dsp:sp>
    <dsp:sp modelId="{72DE4213-15E1-4436-8045-C055E8A54EDE}">
      <dsp:nvSpPr>
        <dsp:cNvPr id="0" name=""/>
        <dsp:cNvSpPr/>
      </dsp:nvSpPr>
      <dsp:spPr>
        <a:xfrm>
          <a:off x="2520283" y="3672407"/>
          <a:ext cx="2104963" cy="1632183"/>
        </a:xfrm>
        <a:prstGeom prst="ellipse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Примања од продаје нефинансијске </a:t>
          </a:r>
          <a:r>
            <a:rPr lang="sr-Cyrl-RS" sz="1300" b="1" kern="1200" dirty="0" smtClean="0">
              <a:solidFill>
                <a:schemeClr val="bg1"/>
              </a:solidFill>
            </a:rPr>
            <a:t>имовине 4.900.000,00 </a:t>
          </a:r>
          <a:r>
            <a:rPr lang="sr-Cyrl-RS" sz="1300" b="1" kern="1200" dirty="0">
              <a:solidFill>
                <a:schemeClr val="bg1"/>
              </a:solidFill>
            </a:rPr>
            <a:t>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2520283" y="3672407"/>
        <a:ext cx="2104963" cy="1632183"/>
      </dsp:txXfrm>
    </dsp:sp>
    <dsp:sp modelId="{91CFC9CD-FF79-40EF-A271-A8DBB0423AC2}">
      <dsp:nvSpPr>
        <dsp:cNvPr id="0" name=""/>
        <dsp:cNvSpPr/>
      </dsp:nvSpPr>
      <dsp:spPr>
        <a:xfrm>
          <a:off x="288029" y="2664284"/>
          <a:ext cx="1858309" cy="1477851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Примања од продаје финансијске </a:t>
          </a:r>
          <a:r>
            <a:rPr lang="sr-Cyrl-RS" sz="1300" b="1" kern="1200" dirty="0" smtClean="0">
              <a:solidFill>
                <a:schemeClr val="bg1"/>
              </a:solidFill>
            </a:rPr>
            <a:t>имовине 0 </a:t>
          </a:r>
          <a:r>
            <a:rPr lang="sr-Cyrl-RS" sz="1300" b="1" kern="1200" dirty="0">
              <a:solidFill>
                <a:schemeClr val="bg1"/>
              </a:solidFill>
            </a:rPr>
            <a:t>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288029" y="2664284"/>
        <a:ext cx="1858309" cy="1477851"/>
      </dsp:txXfrm>
    </dsp:sp>
    <dsp:sp modelId="{FC69A2CE-A671-47B5-8CD8-544465E52E9C}">
      <dsp:nvSpPr>
        <dsp:cNvPr id="0" name=""/>
        <dsp:cNvSpPr/>
      </dsp:nvSpPr>
      <dsp:spPr>
        <a:xfrm>
          <a:off x="360453" y="542939"/>
          <a:ext cx="2119727" cy="1717337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Пренета средства из ранијих година</a:t>
          </a:r>
          <a:r>
            <a:rPr lang="sr-Latn-RS" sz="1300" b="1" kern="1200" dirty="0">
              <a:solidFill>
                <a:schemeClr val="bg1"/>
              </a:solidFill>
            </a:rPr>
            <a:t> </a:t>
          </a:r>
          <a:r>
            <a:rPr lang="sr-Cyrl-RS" sz="1300" b="1" kern="1200" dirty="0" smtClean="0">
              <a:solidFill>
                <a:schemeClr val="bg1"/>
              </a:solidFill>
            </a:rPr>
            <a:t>6.000.000,00</a:t>
          </a:r>
          <a:r>
            <a:rPr lang="sr-Latn-RS" sz="1300" b="1" kern="1200" dirty="0" smtClean="0">
              <a:solidFill>
                <a:schemeClr val="bg1"/>
              </a:solidFill>
            </a:rPr>
            <a:t> </a:t>
          </a:r>
          <a:r>
            <a:rPr lang="sr-Cyrl-RS" sz="1300" b="1" kern="1200" dirty="0">
              <a:solidFill>
                <a:schemeClr val="bg1"/>
              </a:solidFill>
            </a:rPr>
            <a:t>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360453" y="542939"/>
        <a:ext cx="2119727" cy="171733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168686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Расходи за запослене</a:t>
          </a:r>
          <a:endParaRPr lang="en-US" sz="1500" b="1" kern="1200" dirty="0"/>
        </a:p>
      </dsp:txBody>
      <dsp:txXfrm>
        <a:off x="0" y="168686"/>
        <a:ext cx="2055390" cy="297000"/>
      </dsp:txXfrm>
    </dsp:sp>
    <dsp:sp modelId="{02385D1D-92EB-445D-B736-940004751C79}">
      <dsp:nvSpPr>
        <dsp:cNvPr id="0" name=""/>
        <dsp:cNvSpPr/>
      </dsp:nvSpPr>
      <dsp:spPr>
        <a:xfrm>
          <a:off x="2055390" y="66593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30900" y="66593"/>
          <a:ext cx="5590663" cy="501187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Расходи за запослене </a:t>
          </a:r>
          <a:r>
            <a:rPr lang="sr-Cyrl-RS" sz="1400" kern="1200" dirty="0"/>
            <a:t>представљају све трошкове за запослене, како у управи тако и код буџетских корисника</a:t>
          </a:r>
          <a:endParaRPr lang="en-US" sz="1400" kern="1200" dirty="0"/>
        </a:p>
      </dsp:txBody>
      <dsp:txXfrm>
        <a:off x="2630900" y="66593"/>
        <a:ext cx="5590663" cy="501187"/>
      </dsp:txXfrm>
    </dsp:sp>
    <dsp:sp modelId="{F40D94EA-52E0-4740-A924-EAF350BDF213}">
      <dsp:nvSpPr>
        <dsp:cNvPr id="0" name=""/>
        <dsp:cNvSpPr/>
      </dsp:nvSpPr>
      <dsp:spPr>
        <a:xfrm>
          <a:off x="0" y="723584"/>
          <a:ext cx="2055390" cy="5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Коришћење роба и услуга </a:t>
          </a:r>
          <a:endParaRPr lang="en-US" sz="1500" kern="1200" dirty="0"/>
        </a:p>
      </dsp:txBody>
      <dsp:txXfrm>
        <a:off x="0" y="723584"/>
        <a:ext cx="2055390" cy="501187"/>
      </dsp:txXfrm>
    </dsp:sp>
    <dsp:sp modelId="{0E930D30-96BC-4D43-B65A-EE88C46DBE48}">
      <dsp:nvSpPr>
        <dsp:cNvPr id="0" name=""/>
        <dsp:cNvSpPr/>
      </dsp:nvSpPr>
      <dsp:spPr>
        <a:xfrm>
          <a:off x="2055390" y="621780"/>
          <a:ext cx="411078" cy="704794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30900" y="621780"/>
          <a:ext cx="5590663" cy="70479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Коришћење роба и услуга </a:t>
          </a:r>
          <a:r>
            <a:rPr lang="sr-Cyrl-RS" sz="14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/>
        </a:p>
      </dsp:txBody>
      <dsp:txXfrm>
        <a:off x="2630900" y="621780"/>
        <a:ext cx="5590663" cy="704794"/>
      </dsp:txXfrm>
    </dsp:sp>
    <dsp:sp modelId="{CCB8139E-CA19-491D-9FCD-6BF28923C725}">
      <dsp:nvSpPr>
        <dsp:cNvPr id="0" name=""/>
        <dsp:cNvSpPr/>
      </dsp:nvSpPr>
      <dsp:spPr>
        <a:xfrm>
          <a:off x="0" y="1677575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Дотације и трансфери</a:t>
          </a:r>
          <a:endParaRPr lang="en-US" sz="1500" b="1" kern="1200" dirty="0"/>
        </a:p>
      </dsp:txBody>
      <dsp:txXfrm>
        <a:off x="0" y="1677575"/>
        <a:ext cx="2055390" cy="297000"/>
      </dsp:txXfrm>
    </dsp:sp>
    <dsp:sp modelId="{14D1633C-A097-4A5A-8269-B04E98857E56}">
      <dsp:nvSpPr>
        <dsp:cNvPr id="0" name=""/>
        <dsp:cNvSpPr/>
      </dsp:nvSpPr>
      <dsp:spPr>
        <a:xfrm>
          <a:off x="2055390" y="1380575"/>
          <a:ext cx="411078" cy="891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30900" y="1380575"/>
          <a:ext cx="5590663" cy="89100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Дотације и трансфери </a:t>
          </a:r>
          <a:r>
            <a:rPr lang="sr-Cyrl-RS" sz="1400" kern="1200" dirty="0"/>
            <a:t>су трошкови које локална самоуправа </a:t>
          </a:r>
          <a:r>
            <a:rPr lang="ru-RU" sz="1400" kern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kern="1200" dirty="0"/>
            <a:t> као што су школе, центар за социјални рад, дом здравља.</a:t>
          </a:r>
          <a:r>
            <a:rPr lang="en-US" sz="1400" kern="1200" dirty="0"/>
            <a:t> </a:t>
          </a:r>
        </a:p>
      </dsp:txBody>
      <dsp:txXfrm>
        <a:off x="2630900" y="1380575"/>
        <a:ext cx="5590663" cy="891000"/>
      </dsp:txXfrm>
    </dsp:sp>
    <dsp:sp modelId="{9312B733-3AEB-49F6-8245-08553BA2949B}">
      <dsp:nvSpPr>
        <dsp:cNvPr id="0" name=""/>
        <dsp:cNvSpPr/>
      </dsp:nvSpPr>
      <dsp:spPr>
        <a:xfrm>
          <a:off x="0" y="2427669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Остали расходи</a:t>
          </a:r>
          <a:endParaRPr lang="en-US" sz="1500" b="1" kern="1200" dirty="0"/>
        </a:p>
      </dsp:txBody>
      <dsp:txXfrm>
        <a:off x="0" y="2427669"/>
        <a:ext cx="2055390" cy="297000"/>
      </dsp:txXfrm>
    </dsp:sp>
    <dsp:sp modelId="{435AB433-2559-485A-A03D-C32F36288071}">
      <dsp:nvSpPr>
        <dsp:cNvPr id="0" name=""/>
        <dsp:cNvSpPr/>
      </dsp:nvSpPr>
      <dsp:spPr>
        <a:xfrm>
          <a:off x="2055390" y="2325575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30900" y="2325575"/>
          <a:ext cx="5590663" cy="50118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Остали расходи </a:t>
          </a:r>
          <a:r>
            <a:rPr lang="sr-Cyrl-RS" sz="1400" kern="1200" dirty="0"/>
            <a:t>обухватају дотације невладиним организацијама, порезе, таксе, новчане казне.</a:t>
          </a:r>
          <a:endParaRPr lang="en-US" sz="1400" kern="1200" dirty="0"/>
        </a:p>
      </dsp:txBody>
      <dsp:txXfrm>
        <a:off x="2630900" y="2325575"/>
        <a:ext cx="5590663" cy="501187"/>
      </dsp:txXfrm>
    </dsp:sp>
    <dsp:sp modelId="{EFAACCF6-3A6A-4536-89B0-F0A7C44F6BE1}">
      <dsp:nvSpPr>
        <dsp:cNvPr id="0" name=""/>
        <dsp:cNvSpPr/>
      </dsp:nvSpPr>
      <dsp:spPr>
        <a:xfrm>
          <a:off x="0" y="2982856"/>
          <a:ext cx="2057399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Субвенције</a:t>
          </a:r>
          <a:endParaRPr lang="en-US" sz="1500" b="1" kern="1200" dirty="0"/>
        </a:p>
      </dsp:txBody>
      <dsp:txXfrm>
        <a:off x="0" y="2982856"/>
        <a:ext cx="2057399" cy="297000"/>
      </dsp:txXfrm>
    </dsp:sp>
    <dsp:sp modelId="{6497CA82-45EE-4BD1-AEB4-CC3961FBFB74}">
      <dsp:nvSpPr>
        <dsp:cNvPr id="0" name=""/>
        <dsp:cNvSpPr/>
      </dsp:nvSpPr>
      <dsp:spPr>
        <a:xfrm>
          <a:off x="2057399" y="2880762"/>
          <a:ext cx="411479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33471" y="2880762"/>
          <a:ext cx="5596128" cy="50118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Субвенције</a:t>
          </a:r>
          <a:r>
            <a:rPr lang="ru-RU" sz="1400" kern="1200" dirty="0"/>
            <a:t> сe одобравају за функционисање међумесног превоза и  пољопривредним произвођачима. </a:t>
          </a:r>
          <a:endParaRPr lang="en-US" sz="1400" kern="1200" dirty="0"/>
        </a:p>
      </dsp:txBody>
      <dsp:txXfrm>
        <a:off x="2633471" y="2880762"/>
        <a:ext cx="5596128" cy="501187"/>
      </dsp:txXfrm>
    </dsp:sp>
    <dsp:sp modelId="{939B76D1-BB33-4E50-9ECD-839FB5787B95}">
      <dsp:nvSpPr>
        <dsp:cNvPr id="0" name=""/>
        <dsp:cNvSpPr/>
      </dsp:nvSpPr>
      <dsp:spPr>
        <a:xfrm>
          <a:off x="0" y="3538044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Социјална заштита</a:t>
          </a:r>
          <a:endParaRPr lang="en-US" sz="1500" b="1" kern="1200" dirty="0"/>
        </a:p>
      </dsp:txBody>
      <dsp:txXfrm>
        <a:off x="0" y="3538044"/>
        <a:ext cx="2055390" cy="297000"/>
      </dsp:txXfrm>
    </dsp:sp>
    <dsp:sp modelId="{7845F59F-6101-48DE-ABCC-EC5351843F5B}">
      <dsp:nvSpPr>
        <dsp:cNvPr id="0" name=""/>
        <dsp:cNvSpPr/>
      </dsp:nvSpPr>
      <dsp:spPr>
        <a:xfrm>
          <a:off x="2055390" y="3435950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30900" y="3435950"/>
          <a:ext cx="5590663" cy="50118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Социјална заштита </a:t>
          </a:r>
          <a:r>
            <a:rPr lang="sr-Cyrl-RS" sz="1400" kern="1200" dirty="0"/>
            <a:t>обухвата све трошкове исплате социјалне помоћи за различите категорије грађана.</a:t>
          </a:r>
          <a:endParaRPr lang="en-US" sz="1400" kern="1200" dirty="0"/>
        </a:p>
      </dsp:txBody>
      <dsp:txXfrm>
        <a:off x="2630900" y="3435950"/>
        <a:ext cx="5590663" cy="501187"/>
      </dsp:txXfrm>
    </dsp:sp>
    <dsp:sp modelId="{B471A916-B6F4-4017-A447-E2C98CEE19B9}">
      <dsp:nvSpPr>
        <dsp:cNvPr id="0" name=""/>
        <dsp:cNvSpPr/>
      </dsp:nvSpPr>
      <dsp:spPr>
        <a:xfrm>
          <a:off x="0" y="4213887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Буџетска резерва</a:t>
          </a:r>
          <a:endParaRPr lang="en-US" sz="1500" b="1" kern="1200" dirty="0"/>
        </a:p>
      </dsp:txBody>
      <dsp:txXfrm>
        <a:off x="0" y="4213887"/>
        <a:ext cx="2055390" cy="297000"/>
      </dsp:txXfrm>
    </dsp:sp>
    <dsp:sp modelId="{7F976215-9D17-4223-A92A-D3302071B429}">
      <dsp:nvSpPr>
        <dsp:cNvPr id="0" name=""/>
        <dsp:cNvSpPr/>
      </dsp:nvSpPr>
      <dsp:spPr>
        <a:xfrm>
          <a:off x="2055390" y="3991137"/>
          <a:ext cx="411078" cy="742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30900" y="3991137"/>
          <a:ext cx="5590663" cy="74250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500" b="1" kern="1200" dirty="0"/>
            <a:t>Буџетска резерва </a:t>
          </a:r>
          <a:r>
            <a:rPr lang="sr-Cyrl-RS" sz="1500" kern="12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500" kern="1200" dirty="0"/>
        </a:p>
      </dsp:txBody>
      <dsp:txXfrm>
        <a:off x="2630900" y="3991137"/>
        <a:ext cx="5590663" cy="742500"/>
      </dsp:txXfrm>
    </dsp:sp>
    <dsp:sp modelId="{320B77C6-F8A0-4CEB-8B55-79E4A1BAF9E9}">
      <dsp:nvSpPr>
        <dsp:cNvPr id="0" name=""/>
        <dsp:cNvSpPr/>
      </dsp:nvSpPr>
      <dsp:spPr>
        <a:xfrm>
          <a:off x="0" y="5010387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Капитални издаци</a:t>
          </a:r>
          <a:endParaRPr lang="en-US" sz="1500" b="1" kern="1200" dirty="0"/>
        </a:p>
      </dsp:txBody>
      <dsp:txXfrm>
        <a:off x="0" y="5010387"/>
        <a:ext cx="2055390" cy="297000"/>
      </dsp:txXfrm>
    </dsp:sp>
    <dsp:sp modelId="{803A06C6-F698-48F4-A91D-0B2B17EECBA4}">
      <dsp:nvSpPr>
        <dsp:cNvPr id="0" name=""/>
        <dsp:cNvSpPr/>
      </dsp:nvSpPr>
      <dsp:spPr>
        <a:xfrm>
          <a:off x="2055390" y="4787637"/>
          <a:ext cx="411078" cy="742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30900" y="4787637"/>
          <a:ext cx="5590663" cy="74250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500" b="1" kern="1200" dirty="0"/>
            <a:t>Капитални издаци </a:t>
          </a:r>
          <a:r>
            <a:rPr lang="sr-Cyrl-RS" sz="1500" kern="1200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500" kern="1200" dirty="0"/>
        </a:p>
      </dsp:txBody>
      <dsp:txXfrm>
        <a:off x="2630900" y="4787637"/>
        <a:ext cx="5590663" cy="7425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884431-F906-455C-AAF5-4FBEC1E13C27}">
      <dsp:nvSpPr>
        <dsp:cNvPr id="0" name=""/>
        <dsp:cNvSpPr/>
      </dsp:nvSpPr>
      <dsp:spPr>
        <a:xfrm>
          <a:off x="2067522" y="617450"/>
          <a:ext cx="3704076" cy="3704076"/>
        </a:xfrm>
        <a:prstGeom prst="blockArc">
          <a:avLst>
            <a:gd name="adj1" fmla="val 13720513"/>
            <a:gd name="adj2" fmla="val 16765553"/>
            <a:gd name="adj3" fmla="val 3434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75E5C-DEAA-49FF-9C6A-0DF4C03D040D}">
      <dsp:nvSpPr>
        <dsp:cNvPr id="0" name=""/>
        <dsp:cNvSpPr/>
      </dsp:nvSpPr>
      <dsp:spPr>
        <a:xfrm>
          <a:off x="2405396" y="221163"/>
          <a:ext cx="3704076" cy="3704076"/>
        </a:xfrm>
        <a:prstGeom prst="blockArc">
          <a:avLst>
            <a:gd name="adj1" fmla="val 10422916"/>
            <a:gd name="adj2" fmla="val 12733589"/>
            <a:gd name="adj3" fmla="val 3434"/>
          </a:avLst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FD8D8-F116-4363-8F07-0BDD118D8287}">
      <dsp:nvSpPr>
        <dsp:cNvPr id="0" name=""/>
        <dsp:cNvSpPr/>
      </dsp:nvSpPr>
      <dsp:spPr>
        <a:xfrm>
          <a:off x="2335395" y="957182"/>
          <a:ext cx="3704076" cy="3704076"/>
        </a:xfrm>
        <a:prstGeom prst="blockArc">
          <a:avLst>
            <a:gd name="adj1" fmla="val 9354368"/>
            <a:gd name="adj2" fmla="val 11829030"/>
            <a:gd name="adj3" fmla="val 3434"/>
          </a:avLst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B55A0-D6BC-47A3-92D9-CF0D462CBA3E}">
      <dsp:nvSpPr>
        <dsp:cNvPr id="0" name=""/>
        <dsp:cNvSpPr/>
      </dsp:nvSpPr>
      <dsp:spPr>
        <a:xfrm>
          <a:off x="1793125" y="264907"/>
          <a:ext cx="3704076" cy="3704076"/>
        </a:xfrm>
        <a:prstGeom prst="blockArc">
          <a:avLst>
            <a:gd name="adj1" fmla="val 4258345"/>
            <a:gd name="adj2" fmla="val 7676970"/>
            <a:gd name="adj3" fmla="val 3434"/>
          </a:avLst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C4AA2-7966-4002-8CE2-7479E65C1C79}">
      <dsp:nvSpPr>
        <dsp:cNvPr id="0" name=""/>
        <dsp:cNvSpPr/>
      </dsp:nvSpPr>
      <dsp:spPr>
        <a:xfrm>
          <a:off x="2840926" y="223072"/>
          <a:ext cx="3704076" cy="3704076"/>
        </a:xfrm>
        <a:prstGeom prst="blockArc">
          <a:avLst>
            <a:gd name="adj1" fmla="val 3043990"/>
            <a:gd name="adj2" fmla="val 6267285"/>
            <a:gd name="adj3" fmla="val 3434"/>
          </a:avLst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05264-FBF1-4254-AA6E-8DA1048C9EC5}">
      <dsp:nvSpPr>
        <dsp:cNvPr id="0" name=""/>
        <dsp:cNvSpPr/>
      </dsp:nvSpPr>
      <dsp:spPr>
        <a:xfrm>
          <a:off x="2326784" y="899549"/>
          <a:ext cx="3704076" cy="3704076"/>
        </a:xfrm>
        <a:prstGeom prst="blockArc">
          <a:avLst>
            <a:gd name="adj1" fmla="val 20670106"/>
            <a:gd name="adj2" fmla="val 1424320"/>
            <a:gd name="adj3" fmla="val 3434"/>
          </a:avLst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2F3FF-3AAD-4819-B004-ADDCB69227EB}">
      <dsp:nvSpPr>
        <dsp:cNvPr id="0" name=""/>
        <dsp:cNvSpPr/>
      </dsp:nvSpPr>
      <dsp:spPr>
        <a:xfrm>
          <a:off x="2277530" y="165463"/>
          <a:ext cx="3704076" cy="3704076"/>
        </a:xfrm>
        <a:prstGeom prst="blockArc">
          <a:avLst>
            <a:gd name="adj1" fmla="val 19735603"/>
            <a:gd name="adj2" fmla="val 469270"/>
            <a:gd name="adj3" fmla="val 3434"/>
          </a:avLst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62812-7B8C-4DB2-9C0D-14651D9AFC46}">
      <dsp:nvSpPr>
        <dsp:cNvPr id="0" name=""/>
        <dsp:cNvSpPr/>
      </dsp:nvSpPr>
      <dsp:spPr>
        <a:xfrm>
          <a:off x="2663198" y="617539"/>
          <a:ext cx="3704076" cy="3704076"/>
        </a:xfrm>
        <a:prstGeom prst="blockArc">
          <a:avLst>
            <a:gd name="adj1" fmla="val 15635465"/>
            <a:gd name="adj2" fmla="val 18608278"/>
            <a:gd name="adj3" fmla="val 343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436B1-B652-4794-B4F4-4850647DACEB}">
      <dsp:nvSpPr>
        <dsp:cNvPr id="0" name=""/>
        <dsp:cNvSpPr/>
      </dsp:nvSpPr>
      <dsp:spPr>
        <a:xfrm>
          <a:off x="3136648" y="1413599"/>
          <a:ext cx="1951975" cy="1703205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>
              <a:solidFill>
                <a:schemeClr val="bg1"/>
              </a:solidFill>
            </a:rPr>
            <a:t>Укупни расходи и издаци </a:t>
          </a:r>
          <a:r>
            <a:rPr lang="sr-Cyrl-RS" sz="1600" b="1" kern="1200" dirty="0" smtClean="0">
              <a:solidFill>
                <a:schemeClr val="bg1"/>
              </a:solidFill>
            </a:rPr>
            <a:t>3</a:t>
          </a:r>
          <a:r>
            <a:rPr lang="en-US" sz="1600" b="1" kern="1200" dirty="0" smtClean="0">
              <a:solidFill>
                <a:schemeClr val="bg1"/>
              </a:solidFill>
            </a:rPr>
            <a:t>42</a:t>
          </a:r>
          <a:r>
            <a:rPr lang="sr-Cyrl-RS" sz="1600" b="1" kern="1200" dirty="0" smtClean="0">
              <a:solidFill>
                <a:schemeClr val="bg1"/>
              </a:solidFill>
            </a:rPr>
            <a:t>.</a:t>
          </a:r>
          <a:r>
            <a:rPr lang="en-US" sz="1600" b="1" kern="1200" dirty="0" smtClean="0">
              <a:solidFill>
                <a:schemeClr val="bg1"/>
              </a:solidFill>
            </a:rPr>
            <a:t>070</a:t>
          </a:r>
          <a:r>
            <a:rPr lang="sr-Cyrl-RS" sz="1600" b="1" kern="1200" dirty="0" smtClean="0">
              <a:solidFill>
                <a:schemeClr val="bg1"/>
              </a:solidFill>
            </a:rPr>
            <a:t>.</a:t>
          </a:r>
          <a:r>
            <a:rPr lang="en-US" sz="1600" b="1" kern="1200" dirty="0" smtClean="0">
              <a:solidFill>
                <a:schemeClr val="bg1"/>
              </a:solidFill>
            </a:rPr>
            <a:t>292</a:t>
          </a:r>
          <a:r>
            <a:rPr lang="sr-Cyrl-RS" sz="1600" b="1" kern="1200" dirty="0" smtClean="0">
              <a:solidFill>
                <a:schemeClr val="bg1"/>
              </a:solidFill>
            </a:rPr>
            <a:t>,00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3136648" y="1413599"/>
        <a:ext cx="1951975" cy="1703205"/>
      </dsp:txXfrm>
    </dsp:sp>
    <dsp:sp modelId="{73F305AC-CFDC-45B1-8AB8-6FABD1C99179}">
      <dsp:nvSpPr>
        <dsp:cNvPr id="0" name=""/>
        <dsp:cNvSpPr/>
      </dsp:nvSpPr>
      <dsp:spPr>
        <a:xfrm>
          <a:off x="3394767" y="72000"/>
          <a:ext cx="1645794" cy="1203646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bg1"/>
              </a:solidFill>
            </a:rPr>
            <a:t>Коришћење роба и </a:t>
          </a:r>
          <a:r>
            <a:rPr lang="ru-RU" sz="1300" b="1" kern="1200" dirty="0" smtClean="0">
              <a:solidFill>
                <a:schemeClr val="bg1"/>
              </a:solidFill>
            </a:rPr>
            <a:t>услуга </a:t>
          </a:r>
          <a:r>
            <a:rPr lang="en-US" sz="1300" b="1" kern="1200" dirty="0" smtClean="0">
              <a:solidFill>
                <a:schemeClr val="bg1"/>
              </a:solidFill>
            </a:rPr>
            <a:t>109</a:t>
          </a:r>
          <a:r>
            <a:rPr lang="ru-RU" sz="1300" b="1" kern="1200" dirty="0" smtClean="0">
              <a:solidFill>
                <a:schemeClr val="bg1"/>
              </a:solidFill>
            </a:rPr>
            <a:t>.</a:t>
          </a:r>
          <a:r>
            <a:rPr lang="en-US" sz="1300" b="1" kern="1200" dirty="0" smtClean="0">
              <a:solidFill>
                <a:schemeClr val="bg1"/>
              </a:solidFill>
            </a:rPr>
            <a:t>315</a:t>
          </a:r>
          <a:r>
            <a:rPr lang="ru-RU" sz="1300" b="1" kern="1200" dirty="0" smtClean="0">
              <a:solidFill>
                <a:schemeClr val="bg1"/>
              </a:solidFill>
            </a:rPr>
            <a:t>.9</a:t>
          </a:r>
          <a:r>
            <a:rPr lang="en-US" sz="1300" b="1" kern="1200" dirty="0" smtClean="0">
              <a:solidFill>
                <a:schemeClr val="bg1"/>
              </a:solidFill>
            </a:rPr>
            <a:t>10</a:t>
          </a:r>
          <a:r>
            <a:rPr lang="ru-RU" sz="1300" b="1" kern="1200" dirty="0" smtClean="0">
              <a:solidFill>
                <a:schemeClr val="bg1"/>
              </a:solidFill>
            </a:rPr>
            <a:t>,00 </a:t>
          </a:r>
          <a:r>
            <a:rPr lang="ru-RU" sz="1300" b="1" kern="1200" dirty="0">
              <a:solidFill>
                <a:schemeClr val="bg1"/>
              </a:solidFill>
            </a:rPr>
            <a:t>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3394767" y="72000"/>
        <a:ext cx="1645794" cy="1203646"/>
      </dsp:txXfrm>
    </dsp:sp>
    <dsp:sp modelId="{A14630AA-C1BD-4A7E-B665-0A7C9B6C19C9}">
      <dsp:nvSpPr>
        <dsp:cNvPr id="0" name=""/>
        <dsp:cNvSpPr/>
      </dsp:nvSpPr>
      <dsp:spPr>
        <a:xfrm>
          <a:off x="4896543" y="504055"/>
          <a:ext cx="1584153" cy="1147914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Дотације и </a:t>
          </a:r>
          <a:r>
            <a:rPr lang="sr-Cyrl-RS" sz="1300" b="1" kern="1200" dirty="0" smtClean="0">
              <a:solidFill>
                <a:schemeClr val="bg1"/>
              </a:solidFill>
            </a:rPr>
            <a:t>трансфери 3</a:t>
          </a:r>
          <a:r>
            <a:rPr lang="en-US" sz="1300" b="1" kern="1200" dirty="0" smtClean="0">
              <a:solidFill>
                <a:schemeClr val="bg1"/>
              </a:solidFill>
            </a:rPr>
            <a:t>7</a:t>
          </a:r>
          <a:r>
            <a:rPr lang="sr-Cyrl-RS" sz="1300" b="1" kern="1200" dirty="0" smtClean="0">
              <a:solidFill>
                <a:schemeClr val="bg1"/>
              </a:solidFill>
            </a:rPr>
            <a:t>.01</a:t>
          </a:r>
          <a:r>
            <a:rPr lang="en-US" sz="1300" b="1" kern="1200" dirty="0" smtClean="0">
              <a:solidFill>
                <a:schemeClr val="bg1"/>
              </a:solidFill>
            </a:rPr>
            <a:t>8</a:t>
          </a:r>
          <a:r>
            <a:rPr lang="sr-Cyrl-RS" sz="1300" b="1" kern="1200" dirty="0" smtClean="0">
              <a:solidFill>
                <a:schemeClr val="bg1"/>
              </a:solidFill>
            </a:rPr>
            <a:t>.</a:t>
          </a:r>
          <a:r>
            <a:rPr lang="en-US" sz="1300" b="1" kern="1200" dirty="0" smtClean="0">
              <a:solidFill>
                <a:schemeClr val="bg1"/>
              </a:solidFill>
            </a:rPr>
            <a:t>0</a:t>
          </a:r>
          <a:r>
            <a:rPr lang="sr-Cyrl-RS" sz="1300" b="1" kern="1200" dirty="0" smtClean="0">
              <a:solidFill>
                <a:schemeClr val="bg1"/>
              </a:solidFill>
            </a:rPr>
            <a:t>00,00динара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4896543" y="504055"/>
        <a:ext cx="1584153" cy="1147914"/>
      </dsp:txXfrm>
    </dsp:sp>
    <dsp:sp modelId="{E43F7264-94BE-4E7E-8A98-A0D70BB3AF06}">
      <dsp:nvSpPr>
        <dsp:cNvPr id="0" name=""/>
        <dsp:cNvSpPr/>
      </dsp:nvSpPr>
      <dsp:spPr>
        <a:xfrm>
          <a:off x="5208523" y="1738759"/>
          <a:ext cx="1448709" cy="105288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Расходи за </a:t>
          </a:r>
          <a:r>
            <a:rPr lang="sr-Cyrl-RS" sz="1300" b="1" kern="1200" dirty="0" smtClean="0">
              <a:solidFill>
                <a:schemeClr val="bg1"/>
              </a:solidFill>
            </a:rPr>
            <a:t>запослене 5</a:t>
          </a:r>
          <a:r>
            <a:rPr lang="en-US" sz="1300" b="1" kern="1200" dirty="0" smtClean="0">
              <a:solidFill>
                <a:schemeClr val="bg1"/>
              </a:solidFill>
            </a:rPr>
            <a:t>6</a:t>
          </a:r>
          <a:r>
            <a:rPr lang="sr-Cyrl-RS" sz="1300" b="1" kern="1200" dirty="0" smtClean="0">
              <a:solidFill>
                <a:schemeClr val="bg1"/>
              </a:solidFill>
            </a:rPr>
            <a:t>.</a:t>
          </a:r>
          <a:r>
            <a:rPr lang="en-US" sz="1300" b="1" kern="1200" dirty="0" smtClean="0">
              <a:solidFill>
                <a:schemeClr val="bg1"/>
              </a:solidFill>
            </a:rPr>
            <a:t>002</a:t>
          </a:r>
          <a:r>
            <a:rPr lang="sr-Cyrl-RS" sz="1300" b="1" kern="1200" dirty="0" smtClean="0">
              <a:solidFill>
                <a:schemeClr val="bg1"/>
              </a:solidFill>
            </a:rPr>
            <a:t>.</a:t>
          </a:r>
          <a:r>
            <a:rPr lang="en-US" sz="1300" b="1" kern="1200" dirty="0" smtClean="0">
              <a:solidFill>
                <a:schemeClr val="bg1"/>
              </a:solidFill>
            </a:rPr>
            <a:t>736</a:t>
          </a:r>
          <a:r>
            <a:rPr lang="sr-Cyrl-RS" sz="1300" b="1" kern="1200" dirty="0" smtClean="0">
              <a:solidFill>
                <a:schemeClr val="bg1"/>
              </a:solidFill>
            </a:rPr>
            <a:t>,00динара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5208523" y="1738759"/>
        <a:ext cx="1448709" cy="1052887"/>
      </dsp:txXfrm>
    </dsp:sp>
    <dsp:sp modelId="{115526CD-270E-4C52-A164-15F2B6F9FE39}">
      <dsp:nvSpPr>
        <dsp:cNvPr id="0" name=""/>
        <dsp:cNvSpPr/>
      </dsp:nvSpPr>
      <dsp:spPr>
        <a:xfrm>
          <a:off x="5137380" y="2874497"/>
          <a:ext cx="1415349" cy="1219712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Социјална помоћ </a:t>
          </a:r>
          <a:r>
            <a:rPr lang="sr-Cyrl-RS" sz="1300" b="1" kern="1200" dirty="0" smtClean="0">
              <a:solidFill>
                <a:schemeClr val="bg1"/>
              </a:solidFill>
            </a:rPr>
            <a:t>1</a:t>
          </a:r>
          <a:r>
            <a:rPr lang="en-US" sz="1300" b="1" kern="1200" dirty="0" smtClean="0">
              <a:solidFill>
                <a:schemeClr val="bg1"/>
              </a:solidFill>
            </a:rPr>
            <a:t>9</a:t>
          </a:r>
          <a:r>
            <a:rPr lang="sr-Cyrl-RS" sz="1300" b="1" kern="1200" dirty="0" smtClean="0">
              <a:solidFill>
                <a:schemeClr val="bg1"/>
              </a:solidFill>
            </a:rPr>
            <a:t>.597.000,00динара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5137380" y="2874497"/>
        <a:ext cx="1415349" cy="1219712"/>
      </dsp:txXfrm>
    </dsp:sp>
    <dsp:sp modelId="{5101AD7C-EA94-402A-A388-0FD916639D60}">
      <dsp:nvSpPr>
        <dsp:cNvPr id="0" name=""/>
        <dsp:cNvSpPr/>
      </dsp:nvSpPr>
      <dsp:spPr>
        <a:xfrm>
          <a:off x="3456385" y="3240351"/>
          <a:ext cx="1564439" cy="1194761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Субвенције </a:t>
          </a:r>
          <a:r>
            <a:rPr lang="sr-Cyrl-RS" sz="1300" b="1" kern="1200" dirty="0" smtClean="0">
              <a:solidFill>
                <a:schemeClr val="bg1"/>
              </a:solidFill>
            </a:rPr>
            <a:t>1</a:t>
          </a:r>
          <a:r>
            <a:rPr lang="en-US" sz="1300" b="1" kern="1200" dirty="0" smtClean="0">
              <a:solidFill>
                <a:schemeClr val="bg1"/>
              </a:solidFill>
            </a:rPr>
            <a:t>3</a:t>
          </a:r>
          <a:r>
            <a:rPr lang="sr-Cyrl-RS" sz="1300" b="1" kern="1200" dirty="0" smtClean="0">
              <a:solidFill>
                <a:schemeClr val="bg1"/>
              </a:solidFill>
            </a:rPr>
            <a:t>.755.000,00 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3456385" y="3240351"/>
        <a:ext cx="1564439" cy="1194761"/>
      </dsp:txXfrm>
    </dsp:sp>
    <dsp:sp modelId="{D19ADD6D-9F0A-4766-B637-BB2D5495A9BB}">
      <dsp:nvSpPr>
        <dsp:cNvPr id="0" name=""/>
        <dsp:cNvSpPr/>
      </dsp:nvSpPr>
      <dsp:spPr>
        <a:xfrm>
          <a:off x="1811189" y="2934682"/>
          <a:ext cx="1429172" cy="1235240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Остали </a:t>
          </a:r>
          <a:r>
            <a:rPr lang="sr-Cyrl-RS" sz="1300" b="1" kern="1200" dirty="0" smtClean="0">
              <a:solidFill>
                <a:schemeClr val="bg1"/>
              </a:solidFill>
            </a:rPr>
            <a:t>расходи 2</a:t>
          </a:r>
          <a:r>
            <a:rPr lang="en-US" sz="1300" b="1" kern="1200" dirty="0" smtClean="0">
              <a:solidFill>
                <a:schemeClr val="bg1"/>
              </a:solidFill>
            </a:rPr>
            <a:t>3</a:t>
          </a:r>
          <a:r>
            <a:rPr lang="sr-Cyrl-RS" sz="1300" b="1" kern="1200" dirty="0" smtClean="0">
              <a:solidFill>
                <a:schemeClr val="bg1"/>
              </a:solidFill>
            </a:rPr>
            <a:t>.</a:t>
          </a:r>
          <a:r>
            <a:rPr lang="en-US" sz="1300" b="1" kern="1200" dirty="0" smtClean="0">
              <a:solidFill>
                <a:schemeClr val="bg1"/>
              </a:solidFill>
            </a:rPr>
            <a:t>649</a:t>
          </a:r>
          <a:r>
            <a:rPr lang="sr-Cyrl-RS" sz="1300" b="1" kern="1200" dirty="0" smtClean="0">
              <a:solidFill>
                <a:schemeClr val="bg1"/>
              </a:solidFill>
            </a:rPr>
            <a:t>.000,00 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1811189" y="2934682"/>
        <a:ext cx="1429172" cy="1235240"/>
      </dsp:txXfrm>
    </dsp:sp>
    <dsp:sp modelId="{4F05B281-B6DB-45BB-A427-1BF92AADC139}">
      <dsp:nvSpPr>
        <dsp:cNvPr id="0" name=""/>
        <dsp:cNvSpPr/>
      </dsp:nvSpPr>
      <dsp:spPr>
        <a:xfrm>
          <a:off x="1728105" y="1674538"/>
          <a:ext cx="1440053" cy="1195847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Средства резерве </a:t>
          </a:r>
          <a:r>
            <a:rPr lang="sr-Cyrl-RS" sz="1300" b="1" kern="1200" dirty="0" smtClean="0">
              <a:solidFill>
                <a:schemeClr val="bg1"/>
              </a:solidFill>
            </a:rPr>
            <a:t>1.300.000,00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1728105" y="1674538"/>
        <a:ext cx="1440053" cy="1195847"/>
      </dsp:txXfrm>
    </dsp:sp>
    <dsp:sp modelId="{2D6C03BD-4023-431E-84F6-C080A9961C8A}">
      <dsp:nvSpPr>
        <dsp:cNvPr id="0" name=""/>
        <dsp:cNvSpPr/>
      </dsp:nvSpPr>
      <dsp:spPr>
        <a:xfrm>
          <a:off x="1834812" y="522408"/>
          <a:ext cx="1765587" cy="1160235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b="1" kern="1200" dirty="0">
              <a:solidFill>
                <a:schemeClr val="bg1"/>
              </a:solidFill>
            </a:rPr>
            <a:t>Капитални издаци </a:t>
          </a:r>
          <a:r>
            <a:rPr lang="en-US" sz="1300" b="1" kern="1200" dirty="0" smtClean="0">
              <a:solidFill>
                <a:schemeClr val="bg1"/>
              </a:solidFill>
            </a:rPr>
            <a:t>81</a:t>
          </a:r>
          <a:r>
            <a:rPr lang="sr-Cyrl-RS" sz="1300" b="1" kern="1200" dirty="0" smtClean="0">
              <a:solidFill>
                <a:schemeClr val="bg1"/>
              </a:solidFill>
            </a:rPr>
            <a:t>.</a:t>
          </a:r>
          <a:r>
            <a:rPr lang="en-US" sz="1300" b="1" kern="1200" dirty="0" smtClean="0">
              <a:solidFill>
                <a:schemeClr val="bg1"/>
              </a:solidFill>
            </a:rPr>
            <a:t>432</a:t>
          </a:r>
          <a:r>
            <a:rPr lang="sr-Cyrl-RS" sz="1300" b="1" kern="1200" dirty="0" smtClean="0">
              <a:solidFill>
                <a:schemeClr val="bg1"/>
              </a:solidFill>
            </a:rPr>
            <a:t>.6</a:t>
          </a:r>
          <a:r>
            <a:rPr lang="en-US" sz="1300" b="1" kern="1200" dirty="0" smtClean="0">
              <a:solidFill>
                <a:schemeClr val="bg1"/>
              </a:solidFill>
            </a:rPr>
            <a:t>46</a:t>
          </a:r>
          <a:r>
            <a:rPr lang="sr-Cyrl-RS" sz="1300" b="1" kern="1200" dirty="0" smtClean="0">
              <a:solidFill>
                <a:schemeClr val="bg1"/>
              </a:solidFill>
            </a:rPr>
            <a:t>,00 динара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1834812" y="522408"/>
        <a:ext cx="1765587" cy="1160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0.18812</cdr:x>
      <cdr:y>0.7971</cdr:y>
    </cdr:from>
    <cdr:to>
      <cdr:x>0.33663</cdr:x>
      <cdr:y>0.7971</cdr:y>
    </cdr:to>
    <cdr:cxnSp macro="">
      <cdr:nvCxnSpPr>
        <cdr:cNvPr id="7" name="Straight Arrow Connector 6"/>
        <cdr:cNvCxnSpPr/>
      </cdr:nvCxnSpPr>
      <cdr:spPr>
        <a:xfrm xmlns:a="http://schemas.openxmlformats.org/drawingml/2006/main">
          <a:off x="1368151" y="3960440"/>
          <a:ext cx="108012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0.75248</cdr:x>
      <cdr:y>0.31884</cdr:y>
    </cdr:from>
    <cdr:to>
      <cdr:x>0.88119</cdr:x>
      <cdr:y>0.3913</cdr:y>
    </cdr:to>
    <cdr:cxnSp macro="">
      <cdr:nvCxnSpPr>
        <cdr:cNvPr id="9" name="Straight Arrow Connector 8"/>
        <cdr:cNvCxnSpPr/>
      </cdr:nvCxnSpPr>
      <cdr:spPr>
        <a:xfrm xmlns:a="http://schemas.openxmlformats.org/drawingml/2006/main" flipH="1">
          <a:off x="5472608" y="1584176"/>
          <a:ext cx="936104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0.10891</cdr:x>
      <cdr:y>0.42029</cdr:y>
    </cdr:from>
    <cdr:to>
      <cdr:x>0.25743</cdr:x>
      <cdr:y>0.55072</cdr:y>
    </cdr:to>
    <cdr:cxnSp macro="">
      <cdr:nvCxnSpPr>
        <cdr:cNvPr id="15" name="Straight Arrow Connector 14"/>
        <cdr:cNvCxnSpPr/>
      </cdr:nvCxnSpPr>
      <cdr:spPr>
        <a:xfrm xmlns:a="http://schemas.openxmlformats.org/drawingml/2006/main">
          <a:off x="792088" y="2088232"/>
          <a:ext cx="1080120" cy="64807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0.55446</cdr:x>
      <cdr:y>0.27536</cdr:y>
    </cdr:from>
    <cdr:to>
      <cdr:x>0.59406</cdr:x>
      <cdr:y>0.36232</cdr:y>
    </cdr:to>
    <cdr:cxnSp macro="">
      <cdr:nvCxnSpPr>
        <cdr:cNvPr id="17" name="Straight Arrow Connector 16"/>
        <cdr:cNvCxnSpPr/>
      </cdr:nvCxnSpPr>
      <cdr:spPr>
        <a:xfrm xmlns:a="http://schemas.openxmlformats.org/drawingml/2006/main" flipH="1">
          <a:off x="4032448" y="1368152"/>
          <a:ext cx="288032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0.34653</cdr:x>
      <cdr:y>0.30435</cdr:y>
    </cdr:from>
    <cdr:to>
      <cdr:x>0.51485</cdr:x>
      <cdr:y>0.37681</cdr:y>
    </cdr:to>
    <cdr:cxnSp macro="">
      <cdr:nvCxnSpPr>
        <cdr:cNvPr id="21" name="Straight Arrow Connector 20"/>
        <cdr:cNvCxnSpPr/>
      </cdr:nvCxnSpPr>
      <cdr:spPr>
        <a:xfrm xmlns:a="http://schemas.openxmlformats.org/drawingml/2006/main">
          <a:off x="2520280" y="1512168"/>
          <a:ext cx="1224136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0.16832</cdr:x>
      <cdr:y>0.23038</cdr:y>
    </cdr:from>
    <cdr:to>
      <cdr:x>0.31683</cdr:x>
      <cdr:y>0.41469</cdr:y>
    </cdr:to>
    <cdr:cxnSp macro="">
      <cdr:nvCxnSpPr>
        <cdr:cNvPr id="5" name="Straight Arrow Connector 4"/>
        <cdr:cNvCxnSpPr/>
      </cdr:nvCxnSpPr>
      <cdr:spPr>
        <a:xfrm xmlns:a="http://schemas.openxmlformats.org/drawingml/2006/main">
          <a:off x="1224136" y="1080120"/>
          <a:ext cx="1080120" cy="86409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0.72277</cdr:x>
      <cdr:y>0.47613</cdr:y>
    </cdr:from>
    <cdr:to>
      <cdr:x>0.89109</cdr:x>
      <cdr:y>0.58364</cdr:y>
    </cdr:to>
    <cdr:cxnSp macro="">
      <cdr:nvCxnSpPr>
        <cdr:cNvPr id="9" name="Straight Arrow Connector 8"/>
        <cdr:cNvCxnSpPr/>
      </cdr:nvCxnSpPr>
      <cdr:spPr>
        <a:xfrm xmlns:a="http://schemas.openxmlformats.org/drawingml/2006/main" flipH="1">
          <a:off x="5256584" y="2232248"/>
          <a:ext cx="1224136" cy="50405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0.59406</cdr:x>
      <cdr:y>0.23038</cdr:y>
    </cdr:from>
    <cdr:to>
      <cdr:x>0.74257</cdr:x>
      <cdr:y>0.35325</cdr:y>
    </cdr:to>
    <cdr:cxnSp macro="">
      <cdr:nvCxnSpPr>
        <cdr:cNvPr id="11" name="Straight Arrow Connector 10"/>
        <cdr:cNvCxnSpPr/>
      </cdr:nvCxnSpPr>
      <cdr:spPr>
        <a:xfrm xmlns:a="http://schemas.openxmlformats.org/drawingml/2006/main" flipH="1">
          <a:off x="4320480" y="1080120"/>
          <a:ext cx="1080120" cy="57606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0.50495</cdr:x>
      <cdr:y>0.23038</cdr:y>
    </cdr:from>
    <cdr:to>
      <cdr:x>0.51485</cdr:x>
      <cdr:y>0.35325</cdr:y>
    </cdr:to>
    <cdr:cxnSp macro="">
      <cdr:nvCxnSpPr>
        <cdr:cNvPr id="13" name="Straight Arrow Connector 12"/>
        <cdr:cNvCxnSpPr/>
      </cdr:nvCxnSpPr>
      <cdr:spPr>
        <a:xfrm xmlns:a="http://schemas.openxmlformats.org/drawingml/2006/main" flipH="1">
          <a:off x="3672408" y="1080120"/>
          <a:ext cx="72008" cy="57606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0.14851</cdr:x>
      <cdr:y>0.49148</cdr:y>
    </cdr:from>
    <cdr:to>
      <cdr:x>0.30693</cdr:x>
      <cdr:y>0.62971</cdr:y>
    </cdr:to>
    <cdr:cxnSp macro="">
      <cdr:nvCxnSpPr>
        <cdr:cNvPr id="21" name="Straight Arrow Connector 20"/>
        <cdr:cNvCxnSpPr/>
      </cdr:nvCxnSpPr>
      <cdr:spPr>
        <a:xfrm xmlns:a="http://schemas.openxmlformats.org/drawingml/2006/main">
          <a:off x="1080120" y="2304256"/>
          <a:ext cx="1152128" cy="64807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0.14851</cdr:x>
      <cdr:y>0.70651</cdr:y>
    </cdr:from>
    <cdr:to>
      <cdr:x>0.37624</cdr:x>
      <cdr:y>0.70651</cdr:y>
    </cdr:to>
    <cdr:cxnSp macro="">
      <cdr:nvCxnSpPr>
        <cdr:cNvPr id="23" name="Straight Arrow Connector 22"/>
        <cdr:cNvCxnSpPr/>
      </cdr:nvCxnSpPr>
      <cdr:spPr>
        <a:xfrm xmlns:a="http://schemas.openxmlformats.org/drawingml/2006/main">
          <a:off x="1080120" y="3312368"/>
          <a:ext cx="1656184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0.63366</cdr:x>
      <cdr:y>0.70651</cdr:y>
    </cdr:from>
    <cdr:to>
      <cdr:x>0.90099</cdr:x>
      <cdr:y>0.73723</cdr:y>
    </cdr:to>
    <cdr:cxnSp macro="">
      <cdr:nvCxnSpPr>
        <cdr:cNvPr id="27" name="Straight Arrow Connector 26"/>
        <cdr:cNvCxnSpPr/>
      </cdr:nvCxnSpPr>
      <cdr:spPr>
        <a:xfrm xmlns:a="http://schemas.openxmlformats.org/drawingml/2006/main" flipH="1">
          <a:off x="4608512" y="3312368"/>
          <a:ext cx="1944216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0.22772</cdr:x>
      <cdr:y>0.75259</cdr:y>
    </cdr:from>
    <cdr:to>
      <cdr:x>0.46535</cdr:x>
      <cdr:y>0.90617</cdr:y>
    </cdr:to>
    <cdr:cxnSp macro="">
      <cdr:nvCxnSpPr>
        <cdr:cNvPr id="29" name="Straight Arrow Connector 28"/>
        <cdr:cNvCxnSpPr/>
      </cdr:nvCxnSpPr>
      <cdr:spPr>
        <a:xfrm xmlns:a="http://schemas.openxmlformats.org/drawingml/2006/main" flipV="1">
          <a:off x="1656184" y="3528392"/>
          <a:ext cx="1728192" cy="72008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0.15315</cdr:x>
      <cdr:y>0.34449</cdr:y>
    </cdr:from>
    <cdr:to>
      <cdr:x>0.37838</cdr:x>
      <cdr:y>0.41626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1224136" y="1728192"/>
          <a:ext cx="1800200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0.31532</cdr:x>
      <cdr:y>0.12918</cdr:y>
    </cdr:from>
    <cdr:to>
      <cdr:x>0.51351</cdr:x>
      <cdr:y>0.3732</cdr:y>
    </cdr:to>
    <cdr:cxnSp macro="">
      <cdr:nvCxnSpPr>
        <cdr:cNvPr id="6" name="Straight Arrow Connector 5"/>
        <cdr:cNvCxnSpPr/>
      </cdr:nvCxnSpPr>
      <cdr:spPr>
        <a:xfrm xmlns:a="http://schemas.openxmlformats.org/drawingml/2006/main">
          <a:off x="2520280" y="648072"/>
          <a:ext cx="1584176" cy="122413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0.17117</cdr:x>
      <cdr:y>0.57416</cdr:y>
    </cdr:from>
    <cdr:to>
      <cdr:x>0.34234</cdr:x>
      <cdr:y>0.70334</cdr:y>
    </cdr:to>
    <cdr:cxnSp macro="">
      <cdr:nvCxnSpPr>
        <cdr:cNvPr id="10" name="Straight Arrow Connector 9"/>
        <cdr:cNvCxnSpPr/>
      </cdr:nvCxnSpPr>
      <cdr:spPr>
        <a:xfrm xmlns:a="http://schemas.openxmlformats.org/drawingml/2006/main" flipV="1">
          <a:off x="1368152" y="2880320"/>
          <a:ext cx="1368152" cy="64807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0.7027</cdr:x>
      <cdr:y>0.51674</cdr:y>
    </cdr:from>
    <cdr:to>
      <cdr:x>0.83784</cdr:x>
      <cdr:y>0.57416</cdr:y>
    </cdr:to>
    <cdr:cxnSp macro="">
      <cdr:nvCxnSpPr>
        <cdr:cNvPr id="16" name="Straight Arrow Connector 15"/>
        <cdr:cNvCxnSpPr/>
      </cdr:nvCxnSpPr>
      <cdr:spPr>
        <a:xfrm xmlns:a="http://schemas.openxmlformats.org/drawingml/2006/main" flipH="1" flipV="1">
          <a:off x="5616624" y="2592288"/>
          <a:ext cx="1080120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0.56757</cdr:x>
      <cdr:y>0.17225</cdr:y>
    </cdr:from>
    <cdr:to>
      <cdr:x>0.66667</cdr:x>
      <cdr:y>0.38755</cdr:y>
    </cdr:to>
    <cdr:cxnSp macro="">
      <cdr:nvCxnSpPr>
        <cdr:cNvPr id="20" name="Straight Arrow Connector 19"/>
        <cdr:cNvCxnSpPr/>
      </cdr:nvCxnSpPr>
      <cdr:spPr>
        <a:xfrm xmlns:a="http://schemas.openxmlformats.org/drawingml/2006/main" flipH="1">
          <a:off x="4536504" y="864096"/>
          <a:ext cx="792088" cy="108012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0.53153</cdr:x>
      <cdr:y>0.71769</cdr:y>
    </cdr:from>
    <cdr:to>
      <cdr:x>0.54955</cdr:x>
      <cdr:y>0.84688</cdr:y>
    </cdr:to>
    <cdr:cxnSp macro="">
      <cdr:nvCxnSpPr>
        <cdr:cNvPr id="32" name="Straight Arrow Connector 31"/>
        <cdr:cNvCxnSpPr/>
      </cdr:nvCxnSpPr>
      <cdr:spPr>
        <a:xfrm xmlns:a="http://schemas.openxmlformats.org/drawingml/2006/main" flipV="1">
          <a:off x="4248472" y="3600400"/>
          <a:ext cx="144016" cy="64807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0.64865</cdr:x>
      <cdr:y>0.67463</cdr:y>
    </cdr:from>
    <cdr:to>
      <cdr:x>0.72973</cdr:x>
      <cdr:y>0.86123</cdr:y>
    </cdr:to>
    <cdr:cxnSp macro="">
      <cdr:nvCxnSpPr>
        <cdr:cNvPr id="34" name="Straight Arrow Connector 33"/>
        <cdr:cNvCxnSpPr/>
      </cdr:nvCxnSpPr>
      <cdr:spPr>
        <a:xfrm xmlns:a="http://schemas.openxmlformats.org/drawingml/2006/main" flipH="1" flipV="1">
          <a:off x="5184576" y="3384376"/>
          <a:ext cx="648072" cy="93610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0.69369</cdr:x>
      <cdr:y>0.61722</cdr:y>
    </cdr:from>
    <cdr:to>
      <cdr:x>0.83784</cdr:x>
      <cdr:y>0.77511</cdr:y>
    </cdr:to>
    <cdr:cxnSp macro="">
      <cdr:nvCxnSpPr>
        <cdr:cNvPr id="36" name="Straight Arrow Connector 35"/>
        <cdr:cNvCxnSpPr/>
      </cdr:nvCxnSpPr>
      <cdr:spPr>
        <a:xfrm xmlns:a="http://schemas.openxmlformats.org/drawingml/2006/main" flipH="1" flipV="1">
          <a:off x="5544616" y="3096344"/>
          <a:ext cx="1152128" cy="79208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0.37838</cdr:x>
      <cdr:y>0.71769</cdr:y>
    </cdr:from>
    <cdr:to>
      <cdr:x>0.44144</cdr:x>
      <cdr:y>0.77511</cdr:y>
    </cdr:to>
    <cdr:cxnSp macro="">
      <cdr:nvCxnSpPr>
        <cdr:cNvPr id="43" name="Straight Arrow Connector 42"/>
        <cdr:cNvCxnSpPr/>
      </cdr:nvCxnSpPr>
      <cdr:spPr>
        <a:xfrm xmlns:a="http://schemas.openxmlformats.org/drawingml/2006/main" flipV="1">
          <a:off x="3024336" y="3600400"/>
          <a:ext cx="504056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0.42342</cdr:x>
      <cdr:y>0.71769</cdr:y>
    </cdr:from>
    <cdr:to>
      <cdr:x>0.5045</cdr:x>
      <cdr:y>0.88994</cdr:y>
    </cdr:to>
    <cdr:cxnSp macro="">
      <cdr:nvCxnSpPr>
        <cdr:cNvPr id="45" name="Straight Arrow Connector 44"/>
        <cdr:cNvCxnSpPr/>
      </cdr:nvCxnSpPr>
      <cdr:spPr>
        <a:xfrm xmlns:a="http://schemas.openxmlformats.org/drawingml/2006/main" flipV="1">
          <a:off x="3384376" y="3600400"/>
          <a:ext cx="648072" cy="86409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0.62162</cdr:x>
      <cdr:y>0.22966</cdr:y>
    </cdr:from>
    <cdr:to>
      <cdr:x>0.85586</cdr:x>
      <cdr:y>0.40191</cdr:y>
    </cdr:to>
    <cdr:cxnSp macro="">
      <cdr:nvCxnSpPr>
        <cdr:cNvPr id="47" name="Straight Arrow Connector 46"/>
        <cdr:cNvCxnSpPr/>
      </cdr:nvCxnSpPr>
      <cdr:spPr>
        <a:xfrm xmlns:a="http://schemas.openxmlformats.org/drawingml/2006/main" flipH="1">
          <a:off x="4968552" y="1152128"/>
          <a:ext cx="1872208" cy="86409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0.64865</cdr:x>
      <cdr:y>0.35885</cdr:y>
    </cdr:from>
    <cdr:to>
      <cdr:x>0.86486</cdr:x>
      <cdr:y>0.41626</cdr:y>
    </cdr:to>
    <cdr:cxnSp macro="">
      <cdr:nvCxnSpPr>
        <cdr:cNvPr id="49" name="Straight Arrow Connector 48"/>
        <cdr:cNvCxnSpPr/>
      </cdr:nvCxnSpPr>
      <cdr:spPr>
        <a:xfrm xmlns:a="http://schemas.openxmlformats.org/drawingml/2006/main" flipH="1">
          <a:off x="5184576" y="1800200"/>
          <a:ext cx="1728192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0.67568</cdr:x>
      <cdr:y>0.43062</cdr:y>
    </cdr:from>
    <cdr:to>
      <cdr:x>0.83784</cdr:x>
      <cdr:y>0.47368</cdr:y>
    </cdr:to>
    <cdr:cxnSp macro="">
      <cdr:nvCxnSpPr>
        <cdr:cNvPr id="51" name="Straight Arrow Connector 50"/>
        <cdr:cNvCxnSpPr/>
      </cdr:nvCxnSpPr>
      <cdr:spPr>
        <a:xfrm xmlns:a="http://schemas.openxmlformats.org/drawingml/2006/main" flipH="1" flipV="1">
          <a:off x="5400600" y="2160240"/>
          <a:ext cx="1296144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0.13514</cdr:x>
      <cdr:y>0.14354</cdr:y>
    </cdr:from>
    <cdr:to>
      <cdr:x>0.5045</cdr:x>
      <cdr:y>0.38755</cdr:y>
    </cdr:to>
    <cdr:cxnSp macro="">
      <cdr:nvCxnSpPr>
        <cdr:cNvPr id="54" name="Straight Arrow Connector 53"/>
        <cdr:cNvCxnSpPr/>
      </cdr:nvCxnSpPr>
      <cdr:spPr>
        <a:xfrm xmlns:a="http://schemas.openxmlformats.org/drawingml/2006/main">
          <a:off x="1080120" y="720080"/>
          <a:ext cx="2952328" cy="122413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0.52252</cdr:x>
      <cdr:y>0.14354</cdr:y>
    </cdr:from>
    <cdr:to>
      <cdr:x>0.52252</cdr:x>
      <cdr:y>0.38755</cdr:y>
    </cdr:to>
    <cdr:cxnSp macro="">
      <cdr:nvCxnSpPr>
        <cdr:cNvPr id="57" name="Straight Arrow Connector 56"/>
        <cdr:cNvCxnSpPr/>
      </cdr:nvCxnSpPr>
      <cdr:spPr>
        <a:xfrm xmlns:a="http://schemas.openxmlformats.org/drawingml/2006/main">
          <a:off x="4176464" y="720080"/>
          <a:ext cx="0" cy="122413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0.12613</cdr:x>
      <cdr:y>0.50239</cdr:y>
    </cdr:from>
    <cdr:to>
      <cdr:x>0.33333</cdr:x>
      <cdr:y>0.53109</cdr:y>
    </cdr:to>
    <cdr:cxnSp macro="">
      <cdr:nvCxnSpPr>
        <cdr:cNvPr id="61" name="Straight Arrow Connector 60"/>
        <cdr:cNvCxnSpPr/>
      </cdr:nvCxnSpPr>
      <cdr:spPr>
        <a:xfrm xmlns:a="http://schemas.openxmlformats.org/drawingml/2006/main">
          <a:off x="1008112" y="2520280"/>
          <a:ext cx="1656184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4089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7587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0603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3990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0970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7766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1681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8940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459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169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942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9579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7953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8397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4914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7719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8916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092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054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317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pPr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pPr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http://openclipart.org/detail/171507/money-pot-by-gnokii-17150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/>
          <a:lstStyle/>
          <a:p>
            <a:r>
              <a:rPr lang="sr-Cyrl-RS" dirty="0" smtClean="0"/>
              <a:t>Општина Голубац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7792"/>
            <a:ext cx="6400800" cy="1600200"/>
          </a:xfrm>
        </p:spPr>
        <p:txBody>
          <a:bodyPr/>
          <a:lstStyle/>
          <a:p>
            <a:r>
              <a:rPr lang="sr-Cyrl-RS" dirty="0"/>
              <a:t>ГРАЂАНСКИ ВОДИЧ КРОЗ ОДЛУКУ О БУЏЕТУ за </a:t>
            </a:r>
            <a:r>
              <a:rPr lang="sr-Cyrl-RS" dirty="0" smtClean="0"/>
              <a:t>20</a:t>
            </a:r>
            <a:r>
              <a:rPr lang="en-US" dirty="0" smtClean="0"/>
              <a:t>20</a:t>
            </a:r>
            <a:r>
              <a:rPr lang="sr-Cyrl-RS" dirty="0" smtClean="0"/>
              <a:t>. </a:t>
            </a:r>
            <a:r>
              <a:rPr lang="sr-Cyrl-RS" dirty="0"/>
              <a:t>годину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POLJSKA 002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6672"/>
            <a:ext cx="188823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21557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 xmlns="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Шта су приходи и примања буџета?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76232775"/>
              </p:ext>
            </p:extLst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787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247867"/>
            <a:ext cx="8229600" cy="660853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прихода и примања за </a:t>
            </a:r>
            <a:r>
              <a:rPr lang="sr-Cyrl-RS" sz="3000" b="1" dirty="0" smtClean="0"/>
              <a:t>2019. </a:t>
            </a:r>
            <a:r>
              <a:rPr lang="sr-Cyrl-RS" sz="3000" b="1" dirty="0"/>
              <a:t>годину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15620158"/>
              </p:ext>
            </p:extLst>
          </p:nvPr>
        </p:nvGraphicFramePr>
        <p:xfrm>
          <a:off x="1331640" y="1124744"/>
          <a:ext cx="7137579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900" b="1" dirty="0"/>
              <a:t>Структура планираних прихода и примања за </a:t>
            </a:r>
            <a:r>
              <a:rPr lang="sr-Cyrl-RS" sz="2900" b="1" dirty="0" smtClean="0"/>
              <a:t>2019. </a:t>
            </a:r>
            <a:r>
              <a:rPr lang="sr-Cyrl-RS" sz="2900" b="1" dirty="0"/>
              <a:t>годину</a:t>
            </a:r>
            <a:endParaRPr lang="en-US" sz="2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10056913"/>
              </p:ext>
            </p:extLst>
          </p:nvPr>
        </p:nvGraphicFramePr>
        <p:xfrm>
          <a:off x="1115616" y="1667235"/>
          <a:ext cx="6912768" cy="4439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76918611"/>
              </p:ext>
            </p:extLst>
          </p:nvPr>
        </p:nvGraphicFramePr>
        <p:xfrm>
          <a:off x="1187624" y="1700808"/>
          <a:ext cx="6912768" cy="4439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84483016"/>
              </p:ext>
            </p:extLst>
          </p:nvPr>
        </p:nvGraphicFramePr>
        <p:xfrm>
          <a:off x="755576" y="1484784"/>
          <a:ext cx="727280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361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шта се троше јавна средства</a:t>
            </a:r>
            <a:r>
              <a:rPr lang="en-US" sz="3000" b="1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4921786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sr-Cyrl-RS" sz="1600" dirty="0"/>
              <a:t>	Буџет мора бити у равнотежи, што значи да расходи морају одговарати приходима. Укупни планирани расходи и издаци у </a:t>
            </a:r>
            <a:r>
              <a:rPr lang="sr-Cyrl-RS" sz="1600" dirty="0" smtClean="0"/>
              <a:t>2019. </a:t>
            </a:r>
            <a:r>
              <a:rPr lang="sr-Cyrl-RS" sz="1600" dirty="0"/>
              <a:t>години из буџета износе: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600" b="1" dirty="0"/>
              <a:t>РАСХОДИ </a:t>
            </a:r>
            <a:r>
              <a:rPr lang="sr-Cyrl-RS" sz="1600" dirty="0"/>
              <a:t>Расходи представљају све трошкове </a:t>
            </a:r>
            <a:r>
              <a:rPr lang="sr-Cyrl-RS" sz="1600" dirty="0" smtClean="0"/>
              <a:t>општине </a:t>
            </a:r>
            <a:r>
              <a:rPr lang="sr-Cyrl-RS" sz="1600" dirty="0"/>
              <a:t>за плате буџетских корисника, набавку роба и услуга, субвенције, дотације и трансфере, социјалну помоћ и остале трошкове које </a:t>
            </a:r>
            <a:r>
              <a:rPr lang="sr-Cyrl-RS" sz="1600" dirty="0" smtClean="0"/>
              <a:t>општина </a:t>
            </a:r>
            <a:r>
              <a:rPr lang="sr-Cyrl-RS" sz="1600" dirty="0"/>
              <a:t>обезбеђује без директне и непосредне накнаде. </a:t>
            </a:r>
            <a:endParaRPr lang="vi-VN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600" b="1" dirty="0"/>
              <a:t>ИЗДАЦИ</a:t>
            </a:r>
            <a:r>
              <a:rPr lang="sr-Cyrl-RS" sz="16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600" dirty="0"/>
              <a:t>e</a:t>
            </a:r>
            <a:r>
              <a:rPr lang="sr-Cyrl-RS" sz="16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600" b="1" dirty="0"/>
              <a:t>РАСХОДИ И ИЗДАЦИ </a:t>
            </a:r>
            <a:r>
              <a:rPr lang="sr-Cyrl-RS" sz="1600" dirty="0"/>
              <a:t>морају се исказивати на законом прописан начин, односно морају се исказивати: по </a:t>
            </a:r>
            <a:r>
              <a:rPr lang="sr-Cyrl-RS" sz="1600" i="1" dirty="0"/>
              <a:t>програмима</a:t>
            </a:r>
            <a:r>
              <a:rPr lang="sr-Cyrl-RS" sz="1600" dirty="0"/>
              <a:t> који показују колико се троши за извршавање основних надлежности и стратешких циљева града; по </a:t>
            </a:r>
            <a:r>
              <a:rPr lang="sr-Cyrl-RS" sz="1600" i="1" dirty="0"/>
              <a:t>основној намени </a:t>
            </a:r>
            <a:r>
              <a:rPr lang="sr-Cyrl-RS" sz="1600" dirty="0"/>
              <a:t>која показује за коју врсту трошка се средства издвајају; по </a:t>
            </a:r>
            <a:r>
              <a:rPr lang="sr-Cyrl-RS" sz="1600" i="1" dirty="0"/>
              <a:t>функцији</a:t>
            </a:r>
            <a:r>
              <a:rPr lang="sr-Cyrl-RS" sz="1600" dirty="0"/>
              <a:t> која показује функционалну намену за одређену област и по </a:t>
            </a:r>
            <a:r>
              <a:rPr lang="sr-Cyrl-RS" sz="1600" i="1" dirty="0"/>
              <a:t>корисницима буџета </a:t>
            </a:r>
            <a:r>
              <a:rPr lang="sr-Cyrl-RS" sz="1600" dirty="0"/>
              <a:t>што показује организацију рада града.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CFD6A88A-550B-4306-B111-9817A14514A4}"/>
              </a:ext>
            </a:extLst>
          </p:cNvPr>
          <p:cNvSpPr/>
          <p:nvPr/>
        </p:nvSpPr>
        <p:spPr>
          <a:xfrm>
            <a:off x="2879812" y="2088375"/>
            <a:ext cx="33843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3</a:t>
            </a:r>
            <a:r>
              <a:rPr lang="en-US" b="1" dirty="0" smtClean="0"/>
              <a:t>42</a:t>
            </a:r>
            <a:r>
              <a:rPr lang="sr-Cyrl-RS" b="1" dirty="0" smtClean="0"/>
              <a:t>.0</a:t>
            </a:r>
            <a:r>
              <a:rPr lang="en-US" b="1" dirty="0" smtClean="0"/>
              <a:t>70</a:t>
            </a:r>
            <a:r>
              <a:rPr lang="sr-Cyrl-RS" b="1" dirty="0" smtClean="0"/>
              <a:t>.</a:t>
            </a:r>
            <a:r>
              <a:rPr lang="en-US" b="1" dirty="0" smtClean="0"/>
              <a:t>292</a:t>
            </a:r>
            <a:r>
              <a:rPr lang="sr-Cyrl-RS" b="1" dirty="0" smtClean="0"/>
              <a:t>,00 милиона </a:t>
            </a:r>
            <a:r>
              <a:rPr lang="sr-Cyrl-RS" b="1" dirty="0"/>
              <a:t>динара</a:t>
            </a:r>
            <a:endParaRPr lang="sr-Latn-R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Шта су расходи и издаци буџета?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48562868"/>
              </p:ext>
            </p:extLst>
          </p:nvPr>
        </p:nvGraphicFramePr>
        <p:xfrm>
          <a:off x="457200" y="1129627"/>
          <a:ext cx="8229600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2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расхода и издатака буџета за </a:t>
            </a:r>
            <a:r>
              <a:rPr lang="sr-Cyrl-RS" sz="3000" b="1" dirty="0" smtClean="0"/>
              <a:t>20</a:t>
            </a:r>
            <a:r>
              <a:rPr lang="en-US" sz="3000" b="1" dirty="0" smtClean="0"/>
              <a:t>20</a:t>
            </a:r>
            <a:r>
              <a:rPr lang="sr-Cyrl-RS" sz="3000" b="1" dirty="0" smtClean="0"/>
              <a:t>. </a:t>
            </a:r>
            <a:r>
              <a:rPr lang="sr-Cyrl-RS" sz="3000" b="1" dirty="0"/>
              <a:t>годину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71933448"/>
              </p:ext>
            </p:extLst>
          </p:nvPr>
        </p:nvGraphicFramePr>
        <p:xfrm>
          <a:off x="467544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15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62784095"/>
              </p:ext>
            </p:extLst>
          </p:nvPr>
        </p:nvGraphicFramePr>
        <p:xfrm>
          <a:off x="1187624" y="1916832"/>
          <a:ext cx="6181725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200" b="1" dirty="0"/>
              <a:t>Структура планираних расхода и издатака буџета</a:t>
            </a:r>
            <a:r>
              <a:rPr lang="sr-Cyrl-RS" b="1" dirty="0"/>
              <a:t> </a:t>
            </a:r>
            <a:r>
              <a:rPr lang="sr-Cyrl-RS" sz="3200" b="1" dirty="0"/>
              <a:t>за 2018. годину</a:t>
            </a:r>
            <a:endParaRPr lang="en-US" sz="3200" b="1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06563940"/>
              </p:ext>
            </p:extLst>
          </p:nvPr>
        </p:nvGraphicFramePr>
        <p:xfrm>
          <a:off x="827584" y="1340768"/>
          <a:ext cx="7272807" cy="4688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6886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Расходи буџета по програмима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5703740"/>
              </p:ext>
            </p:extLst>
          </p:nvPr>
        </p:nvGraphicFramePr>
        <p:xfrm>
          <a:off x="91846" y="980729"/>
          <a:ext cx="8960308" cy="542841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96178">
                  <a:extLst>
                    <a:ext uri="{9D8B030D-6E8A-4147-A177-3AD203B41FA5}">
                      <a16:colId xmlns:a16="http://schemas.microsoft.com/office/drawing/2014/main" xmlns="" val="175490075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826029379"/>
                    </a:ext>
                  </a:extLst>
                </a:gridCol>
                <a:gridCol w="1743850">
                  <a:extLst>
                    <a:ext uri="{9D8B030D-6E8A-4147-A177-3AD203B41FA5}">
                      <a16:colId xmlns:a16="http://schemas.microsoft.com/office/drawing/2014/main" xmlns="" val="2943394881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</a:t>
                      </a:r>
                      <a:r>
                        <a:rPr lang="en-US" sz="1200" dirty="0" smtClean="0"/>
                        <a:t>20</a:t>
                      </a:r>
                      <a:r>
                        <a:rPr lang="sr-Cyrl-RS" sz="1200" dirty="0" smtClean="0"/>
                        <a:t>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програму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739698"/>
                  </a:ext>
                </a:extLst>
              </a:tr>
              <a:tr h="262879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</a:rPr>
                        <a:t>Програм 1. Становање, урбанизам и просторно планирање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Arial"/>
                        </a:rPr>
                        <a:t>2,352,500.00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0.69%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270337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Arial"/>
                        </a:rPr>
                        <a:t>30.865,000.00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9.02%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886382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3. Локални економски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1,500,000.00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0.44%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8287674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Arial"/>
                        </a:rPr>
                        <a:t>17.690,000.00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5,17%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739703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5. Пољопривреда и рурални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Arial"/>
                        </a:rPr>
                        <a:t>10,507,000.00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3.07%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4436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6. Заштита животне средине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Arial"/>
                        </a:rPr>
                        <a:t>6,596,000.00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1.93%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616700"/>
                  </a:ext>
                </a:extLst>
              </a:tr>
              <a:tr h="324868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7. Организација саобраћаја и саобраћајна инфраструктура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Arial"/>
                        </a:rPr>
                        <a:t>36.964,300.00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10.81%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014335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8. Предшколско васпитање и образовање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Arial"/>
                        </a:rPr>
                        <a:t>14,701,000.00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4.30%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6219187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9. Основно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Arial"/>
                        </a:rPr>
                        <a:t>36,801,000.00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10.76%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655610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11. Социјална и дечија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Arial"/>
                        </a:rPr>
                        <a:t>18,510,000.00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5.41%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473036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12. Здравствена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11,500,000.00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3.36%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377779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13. Развој културе и информисања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21.974,046,00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6.42%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41417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Arial"/>
                        </a:rPr>
                        <a:t>46,932,000.00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13.72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263995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самоуправе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Arial"/>
                        </a:rPr>
                        <a:t>75,862,246,00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22.18%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9910891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самоуправе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effectLst/>
                          <a:latin typeface="Arial"/>
                        </a:rPr>
                        <a:t>8,315,200.00</a:t>
                      </a:r>
                      <a:endParaRPr lang="en-US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2.43%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6446889"/>
                  </a:ext>
                </a:extLst>
              </a:tr>
              <a:tr h="287707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17. Енергетска ефикасност  и обновљиви извори енергије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/>
                        </a:rPr>
                        <a:t>1,000,000.00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/>
                        <a:t>0.29%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978124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r>
                        <a:rPr lang="sr-Cyrl-RS" sz="1400" dirty="0"/>
                        <a:t>Укупни расходи по програмима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342.070.292,00</a:t>
                      </a:r>
                      <a:endParaRPr lang="en-US" sz="1400" b="1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          100%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22740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r-Cyrl-RS" sz="3100" b="1" dirty="0"/>
              <a:t>Структура расхода по буџетским програмима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5690441"/>
              </p:ext>
            </p:extLst>
          </p:nvPr>
        </p:nvGraphicFramePr>
        <p:xfrm>
          <a:off x="323528" y="1052736"/>
          <a:ext cx="7992888" cy="50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345339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000" b="1" dirty="0"/>
              <a:t>Расходи буџета расподељени по директним и индиректним буџетским корисницима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83556983"/>
              </p:ext>
            </p:extLst>
          </p:nvPr>
        </p:nvGraphicFramePr>
        <p:xfrm>
          <a:off x="539552" y="1412776"/>
          <a:ext cx="7416824" cy="5651809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75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749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7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Р. </a:t>
                      </a:r>
                      <a:r>
                        <a:rPr lang="en-US" sz="1200" dirty="0" err="1">
                          <a:effectLst/>
                        </a:rPr>
                        <a:t>бр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Назив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sr-Cyrl-RS" sz="1200" dirty="0">
                          <a:effectLst/>
                        </a:rPr>
                        <a:t>буџетског </a:t>
                      </a:r>
                      <a:r>
                        <a:rPr lang="en-US" sz="1200" dirty="0" err="1">
                          <a:effectLst/>
                        </a:rPr>
                        <a:t>корисника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2019.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кориснику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5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Aharoni" pitchFamily="2" charset="-79"/>
                          <a:cs typeface="Aharoni" pitchFamily="2" charset="-79"/>
                        </a:rPr>
                        <a:t>Скупштина</a:t>
                      </a:r>
                      <a:r>
                        <a:rPr lang="en-US" sz="1600" b="1" dirty="0">
                          <a:effectLst/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sr-Cyrl-RS" sz="1600" b="1" dirty="0">
                          <a:effectLst/>
                          <a:latin typeface="+mj-lt"/>
                          <a:cs typeface="Aharoni" pitchFamily="2" charset="-79"/>
                        </a:rPr>
                        <a:t>града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  <a:cs typeface="Aharoni" pitchFamily="2" charset="-79"/>
                        </a:rPr>
                        <a:t>3.631.000,00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  <a:cs typeface="Aharoni" pitchFamily="2" charset="-79"/>
                        </a:rPr>
                        <a:t>1,06%</a:t>
                      </a:r>
                      <a:endParaRPr lang="en-US" sz="1200" b="1" dirty="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67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2.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b="1" dirty="0" smtClean="0">
                          <a:effectLst/>
                          <a:latin typeface="+mj-lt"/>
                          <a:ea typeface="+mn-ea"/>
                          <a:cs typeface="Aharoni" pitchFamily="2" charset="-79"/>
                        </a:rPr>
                        <a:t>Председник</a:t>
                      </a:r>
                      <a:r>
                        <a:rPr lang="sr-Cyrl-RS" sz="1600" b="1" baseline="0" dirty="0" smtClean="0">
                          <a:effectLst/>
                          <a:latin typeface="+mj-lt"/>
                          <a:ea typeface="+mn-ea"/>
                          <a:cs typeface="Aharoni" pitchFamily="2" charset="-79"/>
                        </a:rPr>
                        <a:t> општине и Општинско веће</a:t>
                      </a:r>
                      <a:endParaRPr lang="en-US" sz="1600" b="1" dirty="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  <a:cs typeface="Aharoni" pitchFamily="2" charset="-79"/>
                        </a:rPr>
                        <a:t>4.684.200,00</a:t>
                      </a:r>
                      <a:endParaRPr lang="en-US" sz="1200" b="1" dirty="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  <a:cs typeface="Aharoni" pitchFamily="2" charset="-79"/>
                        </a:rPr>
                        <a:t>1,37%</a:t>
                      </a:r>
                      <a:endParaRPr lang="en-US" sz="1200" b="1" dirty="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05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600" b="1" dirty="0" smtClean="0">
                          <a:effectLst/>
                          <a:latin typeface="+mj-lt"/>
                          <a:cs typeface="Aharoni" pitchFamily="2" charset="-79"/>
                        </a:rPr>
                        <a:t>Општинска </a:t>
                      </a:r>
                      <a:r>
                        <a:rPr lang="en-US" sz="1600" b="1" dirty="0" err="1" smtClean="0">
                          <a:effectLst/>
                          <a:latin typeface="Aharoni" pitchFamily="2" charset="-79"/>
                          <a:cs typeface="Aharoni" pitchFamily="2" charset="-79"/>
                        </a:rPr>
                        <a:t>управа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  <a:cs typeface="Aharoni" pitchFamily="2" charset="-79"/>
                        </a:rPr>
                        <a:t>240.755,.282,00</a:t>
                      </a:r>
                      <a:endParaRPr lang="en-US" sz="1200" b="1" dirty="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  <a:cs typeface="Aharoni" pitchFamily="2" charset="-79"/>
                        </a:rPr>
                        <a:t>70,38%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05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4.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effectLst/>
                          <a:latin typeface="Aharoni" pitchFamily="2" charset="-79"/>
                          <a:cs typeface="Aharoni" pitchFamily="2" charset="-79"/>
                        </a:rPr>
                        <a:t>Месне</a:t>
                      </a:r>
                      <a:r>
                        <a:rPr lang="en-US" sz="1600" b="1" dirty="0" smtClean="0">
                          <a:effectLst/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600" b="1" dirty="0" err="1" smtClean="0">
                          <a:effectLst/>
                          <a:latin typeface="Aharoni" pitchFamily="2" charset="-79"/>
                          <a:cs typeface="Aharoni" pitchFamily="2" charset="-79"/>
                        </a:rPr>
                        <a:t>заједнице</a:t>
                      </a:r>
                      <a:endParaRPr lang="en-US" sz="1600" b="1" dirty="0" smtClean="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  <a:cs typeface="Aharoni" pitchFamily="2" charset="-79"/>
                        </a:rPr>
                        <a:t>2.750.810,00</a:t>
                      </a:r>
                      <a:endParaRPr lang="en-US" sz="1200" b="1" dirty="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  <a:cs typeface="Aharoni" pitchFamily="2" charset="-79"/>
                        </a:rPr>
                        <a:t>0,80%</a:t>
                      </a:r>
                      <a:endParaRPr lang="en-US" sz="1200" b="1" dirty="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05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5.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600" b="1" dirty="0" smtClean="0">
                          <a:effectLst/>
                          <a:latin typeface="+mj-lt"/>
                          <a:cs typeface="Aharoni" pitchFamily="2" charset="-79"/>
                        </a:rPr>
                        <a:t>Народна</a:t>
                      </a:r>
                      <a:r>
                        <a:rPr lang="sr-Cyrl-RS" sz="1600" b="1" baseline="0" dirty="0" smtClean="0">
                          <a:effectLst/>
                          <a:latin typeface="+mj-lt"/>
                          <a:cs typeface="Aharoni" pitchFamily="2" charset="-79"/>
                        </a:rPr>
                        <a:t> библиотека</a:t>
                      </a:r>
                      <a:endParaRPr lang="en-US" sz="1600" b="1" dirty="0" smtClean="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  <a:cs typeface="Aharoni" pitchFamily="2" charset="-79"/>
                        </a:rPr>
                        <a:t>12.723.000,00</a:t>
                      </a:r>
                      <a:endParaRPr lang="en-US" sz="1200" b="1" dirty="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  <a:cs typeface="Aharoni" pitchFamily="2" charset="-79"/>
                        </a:rPr>
                        <a:t>3,72%</a:t>
                      </a:r>
                      <a:endParaRPr lang="en-US" sz="1200" b="1" dirty="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05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effectLst/>
                          <a:latin typeface="Aharoni" pitchFamily="2" charset="-79"/>
                          <a:cs typeface="Aharoni" pitchFamily="2" charset="-79"/>
                        </a:rPr>
                        <a:t>Центар</a:t>
                      </a:r>
                      <a:r>
                        <a:rPr lang="sr-Cyrl-RS" sz="1600" b="1" dirty="0" smtClean="0">
                          <a:effectLst/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600" b="1" dirty="0" err="1" smtClean="0">
                          <a:effectLst/>
                          <a:latin typeface="Aharoni" pitchFamily="2" charset="-79"/>
                          <a:cs typeface="Aharoni" pitchFamily="2" charset="-79"/>
                        </a:rPr>
                        <a:t>за</a:t>
                      </a:r>
                      <a:r>
                        <a:rPr lang="en-US" sz="1600" b="1" dirty="0" smtClean="0">
                          <a:effectLst/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600" b="1" dirty="0" err="1" smtClean="0">
                          <a:effectLst/>
                          <a:latin typeface="Aharoni" pitchFamily="2" charset="-79"/>
                          <a:cs typeface="Aharoni" pitchFamily="2" charset="-79"/>
                        </a:rPr>
                        <a:t>социјални</a:t>
                      </a:r>
                      <a:r>
                        <a:rPr lang="en-US" sz="1600" b="1" dirty="0" smtClean="0">
                          <a:effectLst/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600" b="1" dirty="0" err="1" smtClean="0">
                          <a:effectLst/>
                          <a:latin typeface="Aharoni" pitchFamily="2" charset="-79"/>
                          <a:cs typeface="Aharoni" pitchFamily="2" charset="-79"/>
                        </a:rPr>
                        <a:t>рад</a:t>
                      </a:r>
                      <a:r>
                        <a:rPr lang="sr-Cyrl-RS" sz="1600" b="1" dirty="0" smtClean="0">
                          <a:effectLst/>
                          <a:latin typeface="+mj-lt"/>
                          <a:ea typeface="Times New Roman"/>
                          <a:cs typeface="Aharoni" pitchFamily="2" charset="-79"/>
                        </a:rPr>
                        <a:t>    </a:t>
                      </a:r>
                      <a:endParaRPr lang="en-US" sz="1600" b="1" dirty="0" smtClean="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  <a:cs typeface="Aharoni" pitchFamily="2" charset="-79"/>
                        </a:rPr>
                        <a:t>18.510.000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Times New Roman"/>
                          <a:cs typeface="Aharoni" pitchFamily="2" charset="-79"/>
                        </a:rPr>
                        <a:t>,00</a:t>
                      </a:r>
                      <a:endParaRPr lang="sr-Cyrl-RS" sz="1200" b="1" dirty="0" smtClean="0">
                        <a:effectLst/>
                        <a:latin typeface="Times New Roman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  <a:cs typeface="Aharoni" pitchFamily="2" charset="-79"/>
                        </a:rPr>
                        <a:t>5,41%</a:t>
                      </a:r>
                      <a:endParaRPr lang="en-US" sz="1200" b="1" dirty="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05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7.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Aharoni" pitchFamily="2" charset="-79"/>
                          <a:cs typeface="Aharoni" pitchFamily="2" charset="-79"/>
                        </a:rPr>
                        <a:t>П</a:t>
                      </a:r>
                      <a:r>
                        <a:rPr lang="sr-Cyrl-RS" sz="1600" b="1" dirty="0" smtClean="0">
                          <a:effectLst/>
                          <a:latin typeface="+mj-lt"/>
                          <a:cs typeface="Aharoni" pitchFamily="2" charset="-79"/>
                        </a:rPr>
                        <a:t>редшколска установа </a:t>
                      </a:r>
                      <a:endParaRPr lang="en-US" sz="1600" b="1" dirty="0" smtClean="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  <a:cs typeface="Aharoni" pitchFamily="2" charset="-79"/>
                        </a:rPr>
                        <a:t>14.701.000,00</a:t>
                      </a:r>
                      <a:endParaRPr lang="en-US" sz="1200" b="1" dirty="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  <a:cs typeface="Aharoni" pitchFamily="2" charset="-79"/>
                        </a:rPr>
                        <a:t>4,30%</a:t>
                      </a:r>
                      <a:endParaRPr lang="en-US" sz="1200" b="1" dirty="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05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8.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effectLst/>
                          <a:latin typeface="Aharoni" pitchFamily="2" charset="-79"/>
                          <a:cs typeface="Aharoni" pitchFamily="2" charset="-79"/>
                        </a:rPr>
                        <a:t>Туристичка</a:t>
                      </a:r>
                      <a:r>
                        <a:rPr lang="en-US" sz="1600" b="1" dirty="0" smtClean="0">
                          <a:effectLst/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US" sz="1600" b="1" dirty="0" err="1" smtClean="0">
                          <a:effectLst/>
                          <a:latin typeface="Aharoni" pitchFamily="2" charset="-79"/>
                          <a:cs typeface="Aharoni" pitchFamily="2" charset="-79"/>
                        </a:rPr>
                        <a:t>организација</a:t>
                      </a:r>
                      <a:endParaRPr lang="en-US" sz="1600" b="1" dirty="0" smtClean="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  <a:cs typeface="Aharoni" pitchFamily="2" charset="-79"/>
                        </a:rPr>
                        <a:t>10.190.000,00</a:t>
                      </a:r>
                      <a:endParaRPr lang="en-US" sz="1200" b="1" dirty="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  <a:cs typeface="Aharoni" pitchFamily="2" charset="-79"/>
                        </a:rPr>
                        <a:t>2,98%</a:t>
                      </a:r>
                      <a:endParaRPr lang="en-US" sz="1200" b="1" dirty="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05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b="1" dirty="0" smtClean="0">
                          <a:effectLst/>
                          <a:latin typeface="+mj-lt"/>
                          <a:cs typeface="Aharoni" pitchFamily="2" charset="-79"/>
                        </a:rPr>
                        <a:t> Дом</a:t>
                      </a:r>
                      <a:r>
                        <a:rPr lang="sr-Cyrl-RS" sz="1600" b="1" baseline="0" dirty="0" smtClean="0">
                          <a:effectLst/>
                          <a:latin typeface="+mj-lt"/>
                          <a:cs typeface="Aharoni" pitchFamily="2" charset="-79"/>
                        </a:rPr>
                        <a:t> здравља</a:t>
                      </a:r>
                      <a:endParaRPr lang="en-US" sz="1600" b="1" dirty="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  <a:cs typeface="Aharoni" pitchFamily="2" charset="-79"/>
                        </a:rPr>
                        <a:t>11.500.000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Times New Roman"/>
                          <a:cs typeface="Aharoni" pitchFamily="2" charset="-79"/>
                        </a:rPr>
                        <a:t>,00</a:t>
                      </a:r>
                      <a:endParaRPr lang="en-US" sz="1200" b="1" dirty="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  <a:cs typeface="Aharoni" pitchFamily="2" charset="-79"/>
                        </a:rPr>
                        <a:t>3,36%</a:t>
                      </a:r>
                      <a:endParaRPr lang="en-US" sz="1200" b="1" dirty="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05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b="1" dirty="0" smtClean="0">
                          <a:effectLst/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ОШ</a:t>
                      </a:r>
                      <a:r>
                        <a:rPr lang="sr-Cyrl-RS" sz="1600" b="1" baseline="0" dirty="0" smtClean="0">
                          <a:effectLst/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Бранко Радичевић</a:t>
                      </a:r>
                      <a:endParaRPr lang="en-US" sz="1600" b="1" dirty="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  <a:cs typeface="Aharoni" pitchFamily="2" charset="-79"/>
                        </a:rPr>
                        <a:t>15.220.000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Times New Roman"/>
                          <a:cs typeface="Aharoni" pitchFamily="2" charset="-79"/>
                        </a:rPr>
                        <a:t>,00</a:t>
                      </a:r>
                      <a:endParaRPr lang="en-US" sz="1200" b="1" dirty="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  <a:cs typeface="Aharoni" pitchFamily="2" charset="-79"/>
                        </a:rPr>
                        <a:t>4,45%</a:t>
                      </a:r>
                      <a:endParaRPr lang="en-US" sz="1200" b="1" dirty="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76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b="1" dirty="0" smtClean="0">
                          <a:effectLst/>
                          <a:cs typeface="Aharoni" pitchFamily="2" charset="-79"/>
                        </a:rPr>
                        <a:t>ОШ</a:t>
                      </a:r>
                      <a:r>
                        <a:rPr lang="sr-Cyrl-RS" sz="1500" b="1" baseline="0" dirty="0" smtClean="0">
                          <a:effectLst/>
                          <a:cs typeface="Aharoni" pitchFamily="2" charset="-79"/>
                        </a:rPr>
                        <a:t>  Вељко Дугошевић</a:t>
                      </a:r>
                      <a:endParaRPr lang="en-US" sz="1500" b="1" dirty="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  <a:cs typeface="Aharoni" pitchFamily="2" charset="-79"/>
                        </a:rPr>
                        <a:t>7.405.000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Times New Roman"/>
                          <a:cs typeface="Aharoni" pitchFamily="2" charset="-79"/>
                        </a:rPr>
                        <a:t>,00</a:t>
                      </a:r>
                      <a:endParaRPr lang="en-US" sz="1200" b="1" dirty="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Times New Roman"/>
                          <a:ea typeface="Times New Roman"/>
                          <a:cs typeface="Aharoni" pitchFamily="2" charset="-79"/>
                        </a:rPr>
                        <a:t>2,16%</a:t>
                      </a:r>
                      <a:endParaRPr lang="en-US" sz="1200" b="1" dirty="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76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76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76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76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76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haroni" pitchFamily="2" charset="-79"/>
                          <a:cs typeface="Aharoni" pitchFamily="2" charset="-79"/>
                        </a:rPr>
                        <a:t>У К У П Н О:</a:t>
                      </a:r>
                      <a:endParaRPr lang="en-US" sz="2400" b="1" dirty="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Times New Roman"/>
                          <a:ea typeface="Times New Roman"/>
                          <a:cs typeface="Aharoni" pitchFamily="2" charset="-79"/>
                        </a:rPr>
                        <a:t>342.070.292,00</a:t>
                      </a:r>
                      <a:endParaRPr lang="en-US" sz="1400" b="1" dirty="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10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10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10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10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7613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C:\Users\Olica\Downloads\37412592_2059015307681704_5584234083606593536_o (1)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08414"/>
            <a:ext cx="9144000" cy="714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lica\Downloads\46495339_2137951046454796_2359110701152206848_o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407" y="-34983"/>
            <a:ext cx="4715594" cy="30243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lica\Downloads\26804542_1957336761182893_7247270345745174881_n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68960"/>
            <a:ext cx="3918486" cy="26008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Olica\Downloads\47395168_2148679468715287_7477520994135965696_o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971" y="2564904"/>
            <a:ext cx="4443873" cy="24975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Olica\Downloads\45263876_1570931756341345_260470082667282432_o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9745" y="4607737"/>
            <a:ext cx="2832313" cy="21242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930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17191124"/>
              </p:ext>
            </p:extLst>
          </p:nvPr>
        </p:nvGraphicFramePr>
        <p:xfrm>
          <a:off x="35497" y="1052736"/>
          <a:ext cx="8577883" cy="5687854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7641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98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19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19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8533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5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201</a:t>
                      </a:r>
                      <a:r>
                        <a:rPr lang="sr-Latn-RS" sz="1500" dirty="0" smtClean="0">
                          <a:effectLst/>
                        </a:rPr>
                        <a:t>9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Latn-RS" sz="1500" dirty="0" smtClean="0">
                          <a:effectLst/>
                        </a:rPr>
                        <a:t>20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202</a:t>
                      </a:r>
                      <a:r>
                        <a:rPr lang="sr-Latn-RS" sz="1500" dirty="0" smtClean="0">
                          <a:effectLst/>
                        </a:rPr>
                        <a:t>1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Финансирање</a:t>
                      </a:r>
                      <a:r>
                        <a:rPr lang="ru-RU" sz="1100" b="1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водоводне инфраструктуре у месним заједницама</a:t>
                      </a:r>
                      <a:endParaRPr lang="ru-RU" sz="1100" b="1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ru-RU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b="1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5.000.000,00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2.000.000,00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Реконструкција</a:t>
                      </a:r>
                      <a:r>
                        <a:rPr lang="ru-RU" sz="1100" b="1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струјног постројења на водоизворишту Винци</a:t>
                      </a:r>
                    </a:p>
                    <a:p>
                      <a:pPr algn="ctr" fontAlgn="b"/>
                      <a:endParaRPr lang="ru-RU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4.000.000,00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4.000.000,00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60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Финансирање </a:t>
                      </a:r>
                      <a:r>
                        <a:rPr lang="ru-RU" sz="11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уличне</a:t>
                      </a:r>
                      <a:r>
                        <a:rPr lang="ru-RU" sz="1100" b="1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расвете у насељу Винци</a:t>
                      </a:r>
                    </a:p>
                    <a:p>
                      <a:pPr algn="ctr" fontAlgn="b"/>
                      <a:endParaRPr lang="ru-RU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3.000.000,00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3.020.000,00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40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Пројекат</a:t>
                      </a:r>
                      <a:r>
                        <a:rPr lang="ru-RU" sz="1100" b="1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прекограничне сарадње «Унапређење саобраћајне </a:t>
                      </a:r>
                    </a:p>
                    <a:p>
                      <a:pPr algn="ctr" fontAlgn="b"/>
                      <a:r>
                        <a:rPr lang="ru-RU" sz="1100" b="1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комуникације дуж Дунава»</a:t>
                      </a:r>
                    </a:p>
                    <a:p>
                      <a:pPr algn="ctr" fontAlgn="b"/>
                      <a:endParaRPr lang="ru-RU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65.229.000,00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1.808.000,00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5227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1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Рехабилитација локалних </a:t>
                      </a:r>
                      <a:r>
                        <a:rPr lang="sr-Cyrl-RS" sz="11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путева</a:t>
                      </a:r>
                    </a:p>
                    <a:p>
                      <a:pPr algn="ctr" fontAlgn="b"/>
                      <a:endParaRPr lang="sr-Cyrl-RS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100" b="1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40.807.000,00</a:t>
                      </a:r>
                      <a:endParaRPr lang="en-US" sz="1100" b="1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100" b="1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15.149.000,00</a:t>
                      </a:r>
                      <a:endParaRPr lang="en-US" sz="1100" b="1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8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Изгардња шетно бициклистичке стазе деоница </a:t>
                      </a:r>
                      <a:r>
                        <a:rPr lang="ru-RU" sz="11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  <a:p>
                      <a:pPr algn="ctr" fontAlgn="b"/>
                      <a:endParaRPr lang="ru-RU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8.500.000,00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8.500.000,00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602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Изгардња шетно бициклистичке стазе деоница 6</a:t>
                      </a:r>
                    </a:p>
                    <a:p>
                      <a:pPr algn="ctr" fontAlgn="b"/>
                      <a:endParaRPr lang="sr-Cyrl-RS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550.000,00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550.000,00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20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Пројектна документација за путеве</a:t>
                      </a:r>
                      <a:endParaRPr lang="ru-RU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4.000.000,00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2.000.000,00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4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Изградња објекта за рекреативне активности - плажа у Голупцу</a:t>
                      </a:r>
                    </a:p>
                    <a:p>
                      <a:pPr algn="ctr" fontAlgn="b"/>
                      <a:endParaRPr lang="ru-RU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45.140.000,00</a:t>
                      </a:r>
                      <a:endParaRPr lang="en-US" sz="1100" b="1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31.762.000,00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Реконструкција</a:t>
                      </a:r>
                      <a:r>
                        <a:rPr lang="ru-RU" sz="1100" b="1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атарских путева</a:t>
                      </a:r>
                      <a:endParaRPr lang="ru-RU" sz="1100" b="1" i="0" u="none" strike="noStrike" baseline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ru-RU" sz="1100" b="1" i="0" u="none" strike="noStrike" baseline="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3.000.000,00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5.342.000,00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60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Изградња</a:t>
                      </a:r>
                      <a:r>
                        <a:rPr lang="ru-RU" sz="1100" b="1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канализације</a:t>
                      </a:r>
                      <a:endParaRPr lang="ru-RU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1.896.000,00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1.896.000,00</a:t>
                      </a: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6027"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082"/>
          </a:xfrm>
        </p:spPr>
        <p:txBody>
          <a:bodyPr>
            <a:noAutofit/>
          </a:bodyPr>
          <a:lstStyle/>
          <a:p>
            <a:r>
              <a:rPr lang="sr-Cyrl-RS" sz="3000" dirty="0"/>
              <a:t>Најважнији капитални пројекти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21742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На крају желимо да Вам се захвалимо што сте издвојили време за читање ове презентације буџета. </a:t>
            </a:r>
          </a:p>
          <a:p>
            <a:pPr marL="0" indent="0" algn="just">
              <a:buNone/>
            </a:pPr>
            <a:r>
              <a:rPr lang="sr-Cyrl-RS" dirty="0"/>
              <a:t>Уколико сте заинтересовани да сагледате у целини Одлуку о буџету </a:t>
            </a:r>
            <a:r>
              <a:rPr lang="sr-Cyrl-RS" dirty="0" smtClean="0"/>
              <a:t>општине Голубац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sr-Cyrl-RS" dirty="0"/>
              <a:t>за </a:t>
            </a:r>
            <a:r>
              <a:rPr lang="sr-Cyrl-RS" dirty="0" smtClean="0"/>
              <a:t>2020. </a:t>
            </a:r>
            <a:r>
              <a:rPr lang="sr-Cyrl-RS" dirty="0"/>
              <a:t>годину, исту можете преузети на следећем линку интернет странице </a:t>
            </a:r>
            <a:r>
              <a:rPr lang="sr-Cyrl-RS" dirty="0" smtClean="0"/>
              <a:t>Општинске управе Голубац: </a:t>
            </a:r>
            <a:r>
              <a:rPr lang="sr-Cyrl-RS" dirty="0" smtClean="0">
                <a:solidFill>
                  <a:srgbClr val="FF0000"/>
                </a:solidFill>
              </a:rPr>
              <a:t>   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276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града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</a:t>
            </a:r>
            <a:r>
              <a:rPr lang="sr-Cyrl-RS" dirty="0" smtClean="0"/>
              <a:t>општинска </a:t>
            </a:r>
            <a:r>
              <a:rPr lang="sr-Cyrl-RS" dirty="0"/>
              <a:t>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</a:t>
            </a:r>
            <a:r>
              <a:rPr lang="sr-Cyrl-RS" dirty="0" smtClean="0"/>
              <a:t>20</a:t>
            </a:r>
            <a:r>
              <a:rPr lang="en-US" dirty="0" smtClean="0"/>
              <a:t>20</a:t>
            </a:r>
            <a:r>
              <a:rPr lang="sr-Cyrl-RS" dirty="0" smtClean="0"/>
              <a:t>. </a:t>
            </a:r>
            <a:r>
              <a:rPr lang="sr-Cyrl-RS" dirty="0"/>
              <a:t>годину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</a:t>
            </a:r>
            <a:r>
              <a:rPr lang="sr-Cyrl-RS" dirty="0" smtClean="0"/>
              <a:t>201</a:t>
            </a:r>
            <a:r>
              <a:rPr lang="en-US" dirty="0" smtClean="0"/>
              <a:t>9</a:t>
            </a:r>
            <a:r>
              <a:rPr lang="sr-Cyrl-RS" dirty="0" smtClean="0"/>
              <a:t>. </a:t>
            </a:r>
            <a:r>
              <a:rPr lang="sr-Cyrl-RS" dirty="0"/>
              <a:t>годину?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На 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</a:t>
            </a:r>
            <a:r>
              <a:rPr lang="sr-Cyrl-RS" dirty="0" smtClean="0"/>
              <a:t>20</a:t>
            </a:r>
            <a:r>
              <a:rPr lang="en-US" dirty="0" smtClean="0"/>
              <a:t>20</a:t>
            </a:r>
            <a:r>
              <a:rPr lang="sr-Cyrl-RS" dirty="0" smtClean="0"/>
              <a:t>. </a:t>
            </a:r>
            <a:r>
              <a:rPr lang="sr-Cyrl-RS" dirty="0"/>
              <a:t>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</a:t>
            </a:r>
            <a:r>
              <a:rPr lang="sr-Cyrl-RS" dirty="0" smtClean="0"/>
              <a:t>201</a:t>
            </a:r>
            <a:r>
              <a:rPr lang="en-US" dirty="0" smtClean="0"/>
              <a:t>9</a:t>
            </a:r>
            <a:r>
              <a:rPr lang="sr-Cyrl-RS" dirty="0" smtClean="0"/>
              <a:t>. </a:t>
            </a:r>
            <a:r>
              <a:rPr lang="sr-Cyrl-RS" dirty="0"/>
              <a:t>годину?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расподељени по директним и индиректним буџетским 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капитални пројекти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пројекти</a:t>
            </a:r>
            <a:r>
              <a:rPr lang="sr-Latn-RS" dirty="0"/>
              <a:t> </a:t>
            </a:r>
            <a:r>
              <a:rPr lang="sr-Cyrl-RS" dirty="0"/>
              <a:t>од интереса за локалну заједницу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312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52603"/>
            <a:ext cx="838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b="1" dirty="0" smtClean="0"/>
              <a:t>Драге суграђанке </a:t>
            </a:r>
            <a:r>
              <a:rPr lang="sr-Cyrl-RS" b="1" dirty="0"/>
              <a:t>и </a:t>
            </a:r>
            <a:r>
              <a:rPr lang="sr-Cyrl-RS" b="1" dirty="0" smtClean="0"/>
              <a:t>суграђани,</a:t>
            </a:r>
            <a:endParaRPr lang="sr-Cyrl-RS" b="1" dirty="0"/>
          </a:p>
          <a:p>
            <a:endParaRPr lang="en-US" dirty="0"/>
          </a:p>
          <a:p>
            <a:pPr algn="just"/>
            <a:r>
              <a:rPr lang="sr-Cyrl-RS" dirty="0"/>
              <a:t>	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endParaRPr lang="en-US" dirty="0"/>
          </a:p>
          <a:p>
            <a:pPr algn="just"/>
            <a:r>
              <a:rPr lang="sr-Cyrl-RS" dirty="0"/>
              <a:t>	Грађански буџет представља сажет и јасан приказ Одлуке о буџету </a:t>
            </a:r>
            <a:r>
              <a:rPr lang="sr-Cyrl-RS" dirty="0" smtClean="0"/>
              <a:t>општине Голубац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sr-Cyrl-RS" dirty="0"/>
              <a:t>за </a:t>
            </a:r>
            <a:r>
              <a:rPr lang="sr-Cyrl-RS" dirty="0" smtClean="0"/>
              <a:t>2020. </a:t>
            </a:r>
            <a:r>
              <a:rPr lang="sr-Cyrl-RS" dirty="0"/>
              <a:t>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endParaRPr lang="en-US" dirty="0"/>
          </a:p>
          <a:p>
            <a:pPr algn="just"/>
            <a:r>
              <a:rPr lang="sr-Cyrl-RS" dirty="0"/>
              <a:t>	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</a:t>
            </a:r>
            <a:r>
              <a:rPr lang="sr-Cyrl-RS" dirty="0" smtClean="0"/>
              <a:t>општине, </a:t>
            </a:r>
            <a:r>
              <a:rPr lang="sr-Cyrl-RS" dirty="0"/>
              <a:t>као и о начину планирања, расподеле и трошења буџетских средстава.</a:t>
            </a:r>
          </a:p>
          <a:p>
            <a:endParaRPr lang="en-US" dirty="0"/>
          </a:p>
          <a:p>
            <a:pPr algn="just"/>
            <a:r>
              <a:rPr lang="sr-Cyrl-RS" dirty="0"/>
              <a:t>	</a:t>
            </a:r>
            <a:r>
              <a:rPr lang="ru-RU" dirty="0"/>
              <a:t>Кроз 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</a:t>
            </a:r>
            <a:r>
              <a:rPr lang="ru-RU" dirty="0" smtClean="0"/>
              <a:t>општине Голубац </a:t>
            </a:r>
            <a:r>
              <a:rPr lang="ru-RU" dirty="0"/>
              <a:t>у заједничком постављању циљева, дефинисању приоритета и планирању развоја нашег града</a:t>
            </a:r>
            <a:r>
              <a:rPr lang="ru-RU" dirty="0" smtClean="0"/>
              <a:t>.</a:t>
            </a:r>
            <a:endParaRPr lang="en-US" dirty="0"/>
          </a:p>
          <a:p>
            <a:pPr algn="just"/>
            <a:endParaRPr lang="en-US" dirty="0">
              <a:solidFill>
                <a:srgbClr val="FF0000"/>
              </a:solidFill>
            </a:endParaRP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             </a:t>
            </a:r>
            <a:r>
              <a:rPr lang="sr-Cyrl-RS" dirty="0" smtClean="0">
                <a:solidFill>
                  <a:srgbClr val="FF0000"/>
                </a:solidFill>
              </a:rPr>
              <a:t>                                                                  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sr-Cyrl-RS" b="1" dirty="0" smtClean="0"/>
              <a:t>др Небојша Мијовић</a:t>
            </a:r>
            <a:endParaRPr lang="sr-Cyrl-RS" b="1" dirty="0"/>
          </a:p>
          <a:p>
            <a:pPr algn="r"/>
            <a:r>
              <a:rPr lang="sr-Cyrl-RS" b="1" dirty="0" smtClean="0"/>
              <a:t>Председник општине Голубац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4968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Ко се финансира из буџета?</a:t>
            </a:r>
            <a:endParaRPr lang="en-US" sz="3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0825"/>
            <a:ext cx="4038600" cy="17641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Директни </a:t>
            </a:r>
            <a:r>
              <a:rPr lang="ru-RU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- Скупштина </a:t>
            </a:r>
            <a:r>
              <a:rPr lang="sr-Cyrl-R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општине</a:t>
            </a:r>
            <a:endParaRPr lang="ru-RU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ru-RU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Председник општине</a:t>
            </a:r>
            <a:endParaRPr lang="ru-RU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ru-RU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Општинско веће</a:t>
            </a:r>
            <a:endParaRPr lang="ru-RU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ru-RU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Општинска управа</a:t>
            </a:r>
            <a:endParaRPr lang="ru-RU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sr-Latn-R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553805"/>
            <a:ext cx="4038600" cy="376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altLang="en-US" sz="1600" b="1" dirty="0">
                <a:cs typeface="Calibri" panose="020F0502020204030204" pitchFamily="34" charset="0"/>
              </a:rPr>
              <a:t>Индиректни корисници буџетских </a:t>
            </a:r>
            <a:r>
              <a:rPr lang="ru-RU" altLang="en-US" sz="1600" b="1" dirty="0" smtClean="0">
                <a:cs typeface="Calibri" panose="020F0502020204030204" pitchFamily="34" charset="0"/>
              </a:rPr>
              <a:t>средстава</a:t>
            </a:r>
          </a:p>
          <a:p>
            <a:pPr algn="ctr"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Н</a:t>
            </a:r>
            <a:r>
              <a:rPr lang="ru-RU" altLang="en-US" sz="1600" dirty="0" smtClean="0">
                <a:cs typeface="Calibri" panose="020F0502020204030204" pitchFamily="34" charset="0"/>
              </a:rPr>
              <a:t>ародна библиотека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</a:t>
            </a:r>
            <a:r>
              <a:rPr lang="ru-RU" altLang="en-US" sz="1600" dirty="0" smtClean="0">
                <a:cs typeface="Calibri" panose="020F0502020204030204" pitchFamily="34" charset="0"/>
              </a:rPr>
              <a:t>- </a:t>
            </a:r>
            <a:r>
              <a:rPr lang="ru-RU" altLang="en-US" sz="1600" dirty="0">
                <a:cs typeface="Calibri" panose="020F0502020204030204" pitchFamily="34" charset="0"/>
              </a:rPr>
              <a:t>Предшколска </a:t>
            </a:r>
            <a:r>
              <a:rPr lang="ru-RU" altLang="en-US" sz="1600" dirty="0" smtClean="0">
                <a:cs typeface="Calibri" panose="020F0502020204030204" pitchFamily="34" charset="0"/>
              </a:rPr>
              <a:t>установа Ласта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Туристички организација </a:t>
            </a:r>
            <a:r>
              <a:rPr lang="sr-Cyrl-RS" altLang="en-US" sz="1600" dirty="0" smtClean="0">
                <a:cs typeface="Calibri" panose="020F0502020204030204" pitchFamily="34" charset="0"/>
              </a:rPr>
              <a:t>Голубац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Месне заједнице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274" y="3429000"/>
            <a:ext cx="40386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6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</a:t>
            </a:r>
            <a:r>
              <a:rPr lang="ru-RU" altLang="en-US" sz="1600" dirty="0" smtClean="0">
                <a:cs typeface="Calibri" panose="020F0502020204030204" pitchFamily="34" charset="0"/>
              </a:rPr>
              <a:t>Основне школе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Дом </a:t>
            </a:r>
            <a:r>
              <a:rPr lang="ru-RU" altLang="en-US" sz="1600" dirty="0" smtClean="0">
                <a:cs typeface="Calibri" panose="020F0502020204030204" pitchFamily="34" charset="0"/>
              </a:rPr>
              <a:t>здравља 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 </a:t>
            </a:r>
            <a:r>
              <a:rPr lang="ru-RU" altLang="en-US" sz="1600" dirty="0" smtClean="0">
                <a:cs typeface="Calibri" panose="020F0502020204030204" pitchFamily="34" charset="0"/>
              </a:rPr>
              <a:t>    - Центар </a:t>
            </a:r>
            <a:r>
              <a:rPr lang="ru-RU" altLang="en-US" sz="1600" dirty="0">
                <a:cs typeface="Calibri" panose="020F0502020204030204" pitchFamily="34" charset="0"/>
              </a:rPr>
              <a:t>за социјални </a:t>
            </a:r>
            <a:r>
              <a:rPr lang="ru-RU" altLang="en-US" sz="1600" dirty="0" smtClean="0">
                <a:cs typeface="Calibri" panose="020F0502020204030204" pitchFamily="34" charset="0"/>
              </a:rPr>
              <a:t>рад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7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dirty="0"/>
              <a:t>Како настаје буџет</a:t>
            </a:r>
            <a:r>
              <a:rPr lang="sr-Latn-RS" sz="3000" b="1" dirty="0"/>
              <a:t> </a:t>
            </a:r>
            <a:r>
              <a:rPr lang="sr-Cyrl-RS" sz="3000" b="1" dirty="0"/>
              <a:t>града?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C6FDEC-5142-4586-B190-1B2F0895762E}"/>
              </a:ext>
            </a:extLst>
          </p:cNvPr>
          <p:cNvSpPr/>
          <p:nvPr/>
        </p:nvSpPr>
        <p:spPr>
          <a:xfrm>
            <a:off x="325657" y="1715070"/>
            <a:ext cx="849268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/>
              <a:t>града је правни документ који утврђује план прихода и примања и расхода и издатака града за буџетску, односно календарску годину.</a:t>
            </a:r>
          </a:p>
          <a:p>
            <a:pPr algn="just"/>
            <a:endParaRPr lang="en-US" sz="11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 smtClean="0"/>
              <a:t>Из општинског </a:t>
            </a:r>
            <a:r>
              <a:rPr lang="sr-Cyrl-RS" sz="1700" dirty="0"/>
              <a:t>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 smtClean="0"/>
              <a:t>Председник општине </a:t>
            </a:r>
            <a:r>
              <a:rPr lang="sr-Cyrl-RS" sz="1700" dirty="0"/>
              <a:t>и локална управа спроводе </a:t>
            </a:r>
            <a:r>
              <a:rPr lang="sr-Cyrl-RS" sz="1700" dirty="0" smtClean="0"/>
              <a:t>општинску </a:t>
            </a:r>
            <a:r>
              <a:rPr lang="sr-Cyrl-RS" sz="1700" dirty="0"/>
              <a:t>политику, а главна полуга те политике и развоја је управо буџет </a:t>
            </a:r>
            <a:r>
              <a:rPr lang="sr-Cyrl-RS" sz="1700" dirty="0" smtClean="0"/>
              <a:t>општине.</a:t>
            </a:r>
            <a:endParaRPr lang="sr-Cyrl-RS" sz="1700" dirty="0"/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Приликом дефинисања овог, за </a:t>
            </a:r>
            <a:r>
              <a:rPr lang="sr-Cyrl-RS" sz="1700" dirty="0" smtClean="0"/>
              <a:t>општину Голубац</a:t>
            </a:r>
            <a:r>
              <a:rPr lang="sr-Latn-RS" sz="1700" dirty="0" smtClean="0"/>
              <a:t> </a:t>
            </a:r>
            <a:r>
              <a:rPr lang="sr-Cyrl-RS" sz="1700" dirty="0"/>
              <a:t>најважнијег документа, </a:t>
            </a:r>
            <a:r>
              <a:rPr lang="sr-Cyrl-RS" sz="1700" dirty="0" smtClean="0"/>
              <a:t>руководили смо </a:t>
            </a:r>
            <a:r>
              <a:rPr lang="sr-Cyrl-RS" sz="1700" dirty="0"/>
              <a:t>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9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xmlns="" val="26414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sr-Cyrl-RS" b="1" dirty="0"/>
              <a:t>Ко учествује у буџетском процесу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79766437"/>
              </p:ext>
            </p:extLst>
          </p:nvPr>
        </p:nvGraphicFramePr>
        <p:xfrm>
          <a:off x="1331640" y="1124744"/>
          <a:ext cx="6528048" cy="4712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6084168" y="3597444"/>
            <a:ext cx="1368152" cy="115212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b="1" dirty="0"/>
              <a:t>Грађани и њихова удружења</a:t>
            </a:r>
            <a:endParaRPr lang="en-US" sz="1300" b="1" dirty="0"/>
          </a:p>
        </p:txBody>
      </p:sp>
      <p:sp>
        <p:nvSpPr>
          <p:cNvPr id="6" name="Oval 5"/>
          <p:cNvSpPr/>
          <p:nvPr/>
        </p:nvSpPr>
        <p:spPr>
          <a:xfrm>
            <a:off x="4067944" y="4725144"/>
            <a:ext cx="1332148" cy="9361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300" b="1" dirty="0"/>
              <a:t>Јавна предузећа</a:t>
            </a:r>
            <a:endParaRPr lang="en-US" sz="1300" b="1" dirty="0"/>
          </a:p>
        </p:txBody>
      </p:sp>
    </p:spTree>
    <p:extLst>
      <p:ext uri="{BB962C8B-B14F-4D97-AF65-F5344CB8AC3E}">
        <p14:creationId xmlns:p14="http://schemas.microsoft.com/office/powerpoint/2010/main" xmlns="" val="146847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основу чега се доноси буџет</a:t>
            </a:r>
            <a:r>
              <a:rPr lang="en-US" sz="3000" b="1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203856909"/>
              </p:ext>
            </p:extLst>
          </p:nvPr>
        </p:nvGraphicFramePr>
        <p:xfrm>
          <a:off x="539552" y="1700808"/>
          <a:ext cx="774948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0069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2800" b="1" dirty="0"/>
              <a:t>Како се пуни </a:t>
            </a:r>
            <a:r>
              <a:rPr lang="sr-Cyrl-RS" sz="2800" b="1" dirty="0" smtClean="0"/>
              <a:t>општинска </a:t>
            </a:r>
            <a:r>
              <a:rPr lang="sr-Cyrl-RS" sz="2800" b="1" dirty="0"/>
              <a:t>каса?</a:t>
            </a:r>
            <a:endParaRPr lang="sr-Latn-RS" sz="2800" b="1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980728"/>
            <a:ext cx="8286808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600" dirty="0"/>
              <a:t>Укупни </a:t>
            </a:r>
            <a:r>
              <a:rPr lang="sr-Cyrl-RS" sz="1600" b="1" dirty="0"/>
              <a:t>јавни приходи и примања </a:t>
            </a:r>
            <a:r>
              <a:rPr lang="sr-Cyrl-RS" sz="1600" b="1" dirty="0" smtClean="0"/>
              <a:t> </a:t>
            </a:r>
            <a:r>
              <a:rPr lang="sr-Cyrl-RS" sz="1600" dirty="0" smtClean="0"/>
              <a:t>општине</a:t>
            </a:r>
            <a:r>
              <a:rPr lang="sr-Cyrl-RS" sz="1600" dirty="0" smtClean="0">
                <a:solidFill>
                  <a:srgbClr val="FF0000"/>
                </a:solidFill>
              </a:rPr>
              <a:t> </a:t>
            </a:r>
            <a:r>
              <a:rPr lang="sr-Cyrl-RS" sz="1600" dirty="0" smtClean="0"/>
              <a:t>Голубац</a:t>
            </a:r>
            <a:r>
              <a:rPr lang="sr-Cyrl-RS" sz="1600" dirty="0" smtClean="0">
                <a:solidFill>
                  <a:srgbClr val="FF0000"/>
                </a:solidFill>
              </a:rPr>
              <a:t> </a:t>
            </a:r>
            <a:r>
              <a:rPr lang="sr-Cyrl-RS" sz="1600" dirty="0"/>
              <a:t>за </a:t>
            </a:r>
            <a:r>
              <a:rPr lang="sr-Cyrl-RS" sz="1600" dirty="0" smtClean="0"/>
              <a:t>20</a:t>
            </a:r>
            <a:r>
              <a:rPr lang="en-US" sz="1600" dirty="0" smtClean="0"/>
              <a:t>20</a:t>
            </a:r>
            <a:r>
              <a:rPr lang="sr-Cyrl-RS" sz="1600" dirty="0" smtClean="0"/>
              <a:t>. </a:t>
            </a:r>
            <a:r>
              <a:rPr lang="sr-Cyrl-RS" sz="1600" dirty="0"/>
              <a:t>годину износе</a:t>
            </a:r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sr-Cyrl-RS" sz="1600" dirty="0"/>
          </a:p>
          <a:p>
            <a:pPr marL="0" indent="0" algn="just">
              <a:buNone/>
            </a:pPr>
            <a:endParaRPr lang="en-GB" sz="1600" dirty="0"/>
          </a:p>
          <a:p>
            <a:pPr algn="just"/>
            <a:r>
              <a:rPr lang="sr-Cyrl-RS" sz="1600" dirty="0"/>
              <a:t>Одлуком о буџету </a:t>
            </a:r>
            <a:r>
              <a:rPr lang="sr-Cyrl-RS" sz="1600" dirty="0" smtClean="0"/>
              <a:t>општине Голубац</a:t>
            </a:r>
            <a:r>
              <a:rPr lang="sr-Cyrl-RS" sz="1600" dirty="0" smtClean="0">
                <a:solidFill>
                  <a:srgbClr val="FF0000"/>
                </a:solidFill>
              </a:rPr>
              <a:t> </a:t>
            </a:r>
            <a:r>
              <a:rPr lang="sr-Cyrl-RS" sz="1600" dirty="0" smtClean="0"/>
              <a:t> </a:t>
            </a:r>
            <a:r>
              <a:rPr lang="sr-Cyrl-RS" sz="1600" dirty="0"/>
              <a:t>за </a:t>
            </a:r>
            <a:r>
              <a:rPr lang="sr-Cyrl-RS" sz="1600" dirty="0" smtClean="0"/>
              <a:t>20</a:t>
            </a:r>
            <a:r>
              <a:rPr lang="en-US" sz="1600" dirty="0" smtClean="0"/>
              <a:t>20</a:t>
            </a:r>
            <a:r>
              <a:rPr lang="sr-Cyrl-RS" sz="1600" dirty="0" smtClean="0"/>
              <a:t>. </a:t>
            </a:r>
            <a:r>
              <a:rPr lang="sr-Cyrl-RS" sz="1600" dirty="0"/>
              <a:t>годину планирана су средства из буџета </a:t>
            </a:r>
            <a:r>
              <a:rPr lang="sr-Cyrl-RS" sz="1600" dirty="0" smtClean="0"/>
              <a:t>општине </a:t>
            </a:r>
            <a:r>
              <a:rPr lang="sr-Cyrl-RS" sz="1600" dirty="0"/>
              <a:t>у износу од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294</a:t>
            </a:r>
            <a:r>
              <a:rPr lang="sr-Cyrl-RS" sz="1600" b="1" dirty="0" smtClean="0">
                <a:solidFill>
                  <a:srgbClr val="FF0000"/>
                </a:solidFill>
              </a:rPr>
              <a:t>.</a:t>
            </a:r>
            <a:r>
              <a:rPr lang="en-US" sz="1600" b="1" dirty="0" smtClean="0">
                <a:solidFill>
                  <a:srgbClr val="FF0000"/>
                </a:solidFill>
              </a:rPr>
              <a:t>144</a:t>
            </a:r>
            <a:r>
              <a:rPr lang="sr-Cyrl-RS" sz="1600" b="1" dirty="0" smtClean="0">
                <a:solidFill>
                  <a:srgbClr val="FF0000"/>
                </a:solidFill>
              </a:rPr>
              <a:t>.</a:t>
            </a:r>
            <a:r>
              <a:rPr lang="en-US" sz="1600" b="1" dirty="0" smtClean="0">
                <a:solidFill>
                  <a:srgbClr val="FF0000"/>
                </a:solidFill>
              </a:rPr>
              <a:t>2</a:t>
            </a:r>
            <a:r>
              <a:rPr lang="sr-Cyrl-RS" sz="1600" b="1" dirty="0" smtClean="0">
                <a:solidFill>
                  <a:srgbClr val="FF0000"/>
                </a:solidFill>
              </a:rPr>
              <a:t>9</a:t>
            </a:r>
            <a:r>
              <a:rPr lang="en-US" sz="1600" b="1" dirty="0" smtClean="0">
                <a:solidFill>
                  <a:srgbClr val="FF0000"/>
                </a:solidFill>
              </a:rPr>
              <a:t>2</a:t>
            </a:r>
            <a:r>
              <a:rPr lang="sr-Cyrl-RS" sz="1600" b="1" dirty="0" smtClean="0">
                <a:solidFill>
                  <a:srgbClr val="FF0000"/>
                </a:solidFill>
              </a:rPr>
              <a:t>,00</a:t>
            </a:r>
            <a:r>
              <a:rPr lang="sr-Cyrl-RS" sz="1600" dirty="0" smtClean="0">
                <a:solidFill>
                  <a:srgbClr val="FF0000"/>
                </a:solidFill>
              </a:rPr>
              <a:t> </a:t>
            </a:r>
            <a:r>
              <a:rPr lang="sr-Cyrl-RS" sz="1600" dirty="0"/>
              <a:t>динара</a:t>
            </a:r>
            <a:r>
              <a:rPr lang="sr-Latn-RS" sz="1600" dirty="0"/>
              <a:t>, </a:t>
            </a:r>
            <a:r>
              <a:rPr lang="sr-Cyrl-RS" sz="1600" dirty="0"/>
              <a:t>пренета средства из ранијих година у износу од </a:t>
            </a:r>
            <a:r>
              <a:rPr lang="sr-Cyrl-RS" sz="1600" b="1" dirty="0" smtClean="0">
                <a:solidFill>
                  <a:srgbClr val="FF0000"/>
                </a:solidFill>
              </a:rPr>
              <a:t>6.000.000,00</a:t>
            </a:r>
            <a:r>
              <a:rPr lang="sr-Cyrl-RS" sz="1600" dirty="0" smtClean="0"/>
              <a:t> </a:t>
            </a:r>
            <a:r>
              <a:rPr lang="sr-Cyrl-RS" sz="1600" dirty="0"/>
              <a:t>динара и</a:t>
            </a:r>
            <a:r>
              <a:rPr lang="sr-Cyrl-RS" sz="1600" dirty="0">
                <a:solidFill>
                  <a:srgbClr val="FF0000"/>
                </a:solidFill>
              </a:rPr>
              <a:t> </a:t>
            </a:r>
            <a:r>
              <a:rPr lang="sr-Cyrl-RS" sz="1600" dirty="0"/>
              <a:t>средства из осталих извора </a:t>
            </a:r>
            <a:r>
              <a:rPr lang="en-US" sz="1600" b="1" dirty="0" smtClean="0">
                <a:solidFill>
                  <a:srgbClr val="FF0000"/>
                </a:solidFill>
              </a:rPr>
              <a:t>41</a:t>
            </a:r>
            <a:r>
              <a:rPr lang="sr-Cyrl-RS" sz="1600" b="1" dirty="0" smtClean="0">
                <a:solidFill>
                  <a:srgbClr val="FF0000"/>
                </a:solidFill>
              </a:rPr>
              <a:t>.</a:t>
            </a:r>
            <a:r>
              <a:rPr lang="en-US" sz="1600" b="1" dirty="0" smtClean="0">
                <a:solidFill>
                  <a:srgbClr val="FF0000"/>
                </a:solidFill>
              </a:rPr>
              <a:t>926.</a:t>
            </a:r>
            <a:r>
              <a:rPr lang="sr-Cyrl-RS" sz="1600" b="1" dirty="0" smtClean="0">
                <a:solidFill>
                  <a:srgbClr val="FF0000"/>
                </a:solidFill>
              </a:rPr>
              <a:t>000,00</a:t>
            </a:r>
            <a:r>
              <a:rPr lang="sr-Cyrl-RS" sz="1600" dirty="0" smtClean="0"/>
              <a:t> </a:t>
            </a:r>
            <a:r>
              <a:rPr lang="sr-Cyrl-RS" sz="1600" dirty="0"/>
              <a:t>динара.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830419292"/>
              </p:ext>
            </p:extLst>
          </p:nvPr>
        </p:nvGraphicFramePr>
        <p:xfrm>
          <a:off x="571472" y="3861048"/>
          <a:ext cx="8104984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quals 6">
            <a:extLst>
              <a:ext uri="{FF2B5EF4-FFF2-40B4-BE49-F238E27FC236}">
                <a16:creationId xmlns:a16="http://schemas.microsoft.com/office/drawing/2014/main" xmlns="" id="{CDB27E42-2A8D-4DD4-9160-578F8DDA6D84}"/>
              </a:ext>
            </a:extLst>
          </p:cNvPr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827584" y="1476780"/>
            <a:ext cx="1633564" cy="1752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F752DEC-C823-4E33-9B74-2DB6D4AFC9BB}"/>
              </a:ext>
            </a:extLst>
          </p:cNvPr>
          <p:cNvSpPr txBox="1"/>
          <p:nvPr/>
        </p:nvSpPr>
        <p:spPr>
          <a:xfrm>
            <a:off x="3707904" y="1839830"/>
            <a:ext cx="52565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>
                <a:solidFill>
                  <a:srgbClr val="FF0000"/>
                </a:solidFill>
              </a:rPr>
              <a:t>3</a:t>
            </a:r>
            <a:r>
              <a:rPr lang="en-US" sz="4000" b="1" dirty="0" smtClean="0">
                <a:solidFill>
                  <a:srgbClr val="FF0000"/>
                </a:solidFill>
              </a:rPr>
              <a:t>42</a:t>
            </a:r>
            <a:r>
              <a:rPr lang="sr-Cyrl-RS" sz="4000" b="1" dirty="0" smtClean="0">
                <a:solidFill>
                  <a:srgbClr val="FF0000"/>
                </a:solidFill>
              </a:rPr>
              <a:t>.0</a:t>
            </a:r>
            <a:r>
              <a:rPr lang="en-US" sz="4000" b="1" dirty="0" smtClean="0">
                <a:solidFill>
                  <a:srgbClr val="FF0000"/>
                </a:solidFill>
              </a:rPr>
              <a:t>70</a:t>
            </a:r>
            <a:r>
              <a:rPr lang="sr-Cyrl-RS" sz="4000" b="1" dirty="0" smtClean="0">
                <a:solidFill>
                  <a:srgbClr val="FF0000"/>
                </a:solidFill>
              </a:rPr>
              <a:t>.</a:t>
            </a:r>
            <a:r>
              <a:rPr lang="en-US" sz="4000" b="1" dirty="0" smtClean="0">
                <a:solidFill>
                  <a:srgbClr val="FF0000"/>
                </a:solidFill>
              </a:rPr>
              <a:t>292</a:t>
            </a:r>
            <a:r>
              <a:rPr lang="sr-Cyrl-RS" sz="4000" b="1" dirty="0" smtClean="0">
                <a:solidFill>
                  <a:srgbClr val="FF0000"/>
                </a:solidFill>
              </a:rPr>
              <a:t>,00</a:t>
            </a:r>
            <a:r>
              <a:rPr lang="en-GB" sz="4000" b="1" dirty="0" smtClean="0"/>
              <a:t> </a:t>
            </a:r>
            <a:r>
              <a:rPr lang="sr-Cyrl-RS" sz="3600" b="1" dirty="0" smtClean="0"/>
              <a:t>млиона </a:t>
            </a:r>
            <a:r>
              <a:rPr lang="sr-Cyrl-RS" sz="3600" b="1" dirty="0"/>
              <a:t>динара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17044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4857</TotalTime>
  <Words>1732</Words>
  <Application>Microsoft Office PowerPoint</Application>
  <PresentationFormat>On-screen Show (4:3)</PresentationFormat>
  <Paragraphs>402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Custom Design</vt:lpstr>
      <vt:lpstr>Општина Голубац</vt:lpstr>
      <vt:lpstr>Slide 2</vt:lpstr>
      <vt:lpstr>Slide 3</vt:lpstr>
      <vt:lpstr>Slide 4</vt:lpstr>
      <vt:lpstr>Ко се финансира из буџета?</vt:lpstr>
      <vt:lpstr>Како настаје буџет града?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2019. годину</vt:lpstr>
      <vt:lpstr>Структура планираних прихода и примања за 2019. годину</vt:lpstr>
      <vt:lpstr>На шта се троше јавна средства?</vt:lpstr>
      <vt:lpstr>Slide 14</vt:lpstr>
      <vt:lpstr>Структура планираних расхода и издатака буџета за 2020. годину</vt:lpstr>
      <vt:lpstr>Структура планираних расхода и издатака буџета за 2018. годину</vt:lpstr>
      <vt:lpstr>Расходи буџета по програмима</vt:lpstr>
      <vt:lpstr>Структура расхода по буџетским програмима</vt:lpstr>
      <vt:lpstr>Расходи буџета расподељени по директним и индиректним буџетским корисницима</vt:lpstr>
      <vt:lpstr>Најважнији капитални пројекти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Radmila</cp:lastModifiedBy>
  <cp:revision>449</cp:revision>
  <cp:lastPrinted>2019-10-15T05:17:51Z</cp:lastPrinted>
  <dcterms:created xsi:type="dcterms:W3CDTF">2006-08-16T00:00:00Z</dcterms:created>
  <dcterms:modified xsi:type="dcterms:W3CDTF">2019-10-15T08:12:23Z</dcterms:modified>
</cp:coreProperties>
</file>